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7" r:id="rId3"/>
    <p:sldId id="258" r:id="rId4"/>
    <p:sldId id="260" r:id="rId5"/>
    <p:sldId id="278" r:id="rId6"/>
    <p:sldId id="277" r:id="rId7"/>
    <p:sldId id="261" r:id="rId8"/>
    <p:sldId id="279" r:id="rId9"/>
    <p:sldId id="280" r:id="rId10"/>
    <p:sldId id="274" r:id="rId11"/>
    <p:sldId id="273" r:id="rId12"/>
    <p:sldId id="271" r:id="rId13"/>
    <p:sldId id="276" r:id="rId14"/>
    <p:sldId id="281" r:id="rId15"/>
    <p:sldId id="282" r:id="rId16"/>
    <p:sldId id="283" r:id="rId17"/>
    <p:sldId id="284" r:id="rId18"/>
    <p:sldId id="262"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4650"/>
  </p:normalViewPr>
  <p:slideViewPr>
    <p:cSldViewPr snapToGrid="0">
      <p:cViewPr varScale="1">
        <p:scale>
          <a:sx n="78" d="100"/>
          <a:sy n="78" d="100"/>
        </p:scale>
        <p:origin x="83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F7989FEFF9B0F91/Desktop/School/Modeling/ProjectAirPassengerData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F7989FEFF9B0F91/Desktop/School/Modeling/ProjectAirPassengerData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F7989FEFF9B0F91/Desktop/School/Modeling/ProjectAirPassengerDataM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Passengers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Passengers</c:v>
          </c:tx>
          <c:spPr>
            <a:ln w="28575" cap="rnd">
              <a:solidFill>
                <a:schemeClr val="accent1"/>
              </a:solidFill>
              <a:round/>
            </a:ln>
            <a:effectLst/>
          </c:spPr>
          <c:marker>
            <c:symbol val="none"/>
          </c:marker>
          <c:cat>
            <c:strRef>
              <c:f>'Naive Model'!$A$2:$A$145</c:f>
              <c:strCache>
                <c:ptCount val="14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1">
                  <c:v>2024-10</c:v>
                </c:pt>
                <c:pt idx="142">
                  <c:v>2024-11</c:v>
                </c:pt>
                <c:pt idx="143">
                  <c:v>2024-12</c:v>
                </c:pt>
              </c:strCache>
            </c:strRef>
          </c:cat>
          <c:val>
            <c:numRef>
              <c:f>'Naive Model'!$B$2:$B$145</c:f>
              <c:numCache>
                <c:formatCode>General</c:formatCode>
                <c:ptCount val="144"/>
                <c:pt idx="0">
                  <c:v>112</c:v>
                </c:pt>
                <c:pt idx="1">
                  <c:v>118</c:v>
                </c:pt>
                <c:pt idx="2">
                  <c:v>132</c:v>
                </c:pt>
                <c:pt idx="3">
                  <c:v>129</c:v>
                </c:pt>
                <c:pt idx="4">
                  <c:v>121</c:v>
                </c:pt>
                <c:pt idx="5">
                  <c:v>135</c:v>
                </c:pt>
                <c:pt idx="6">
                  <c:v>148</c:v>
                </c:pt>
                <c:pt idx="7">
                  <c:v>148</c:v>
                </c:pt>
                <c:pt idx="8">
                  <c:v>136</c:v>
                </c:pt>
                <c:pt idx="9">
                  <c:v>119</c:v>
                </c:pt>
                <c:pt idx="10">
                  <c:v>104</c:v>
                </c:pt>
                <c:pt idx="11">
                  <c:v>118</c:v>
                </c:pt>
                <c:pt idx="12">
                  <c:v>115</c:v>
                </c:pt>
                <c:pt idx="13">
                  <c:v>126</c:v>
                </c:pt>
                <c:pt idx="14">
                  <c:v>141</c:v>
                </c:pt>
                <c:pt idx="15">
                  <c:v>135</c:v>
                </c:pt>
                <c:pt idx="16">
                  <c:v>125</c:v>
                </c:pt>
                <c:pt idx="17">
                  <c:v>149</c:v>
                </c:pt>
                <c:pt idx="18">
                  <c:v>170</c:v>
                </c:pt>
                <c:pt idx="19">
                  <c:v>170</c:v>
                </c:pt>
                <c:pt idx="20">
                  <c:v>158</c:v>
                </c:pt>
                <c:pt idx="21">
                  <c:v>133</c:v>
                </c:pt>
                <c:pt idx="22">
                  <c:v>114</c:v>
                </c:pt>
                <c:pt idx="23">
                  <c:v>140</c:v>
                </c:pt>
                <c:pt idx="24">
                  <c:v>145</c:v>
                </c:pt>
                <c:pt idx="25">
                  <c:v>150</c:v>
                </c:pt>
                <c:pt idx="26">
                  <c:v>178</c:v>
                </c:pt>
                <c:pt idx="27">
                  <c:v>163</c:v>
                </c:pt>
                <c:pt idx="28">
                  <c:v>172</c:v>
                </c:pt>
                <c:pt idx="29">
                  <c:v>178</c:v>
                </c:pt>
                <c:pt idx="30">
                  <c:v>199</c:v>
                </c:pt>
                <c:pt idx="31">
                  <c:v>199</c:v>
                </c:pt>
                <c:pt idx="32">
                  <c:v>184</c:v>
                </c:pt>
                <c:pt idx="33">
                  <c:v>162</c:v>
                </c:pt>
                <c:pt idx="34">
                  <c:v>146</c:v>
                </c:pt>
                <c:pt idx="35">
                  <c:v>166</c:v>
                </c:pt>
                <c:pt idx="36">
                  <c:v>171</c:v>
                </c:pt>
                <c:pt idx="37">
                  <c:v>180</c:v>
                </c:pt>
                <c:pt idx="38">
                  <c:v>193</c:v>
                </c:pt>
                <c:pt idx="39">
                  <c:v>181</c:v>
                </c:pt>
                <c:pt idx="40">
                  <c:v>183</c:v>
                </c:pt>
                <c:pt idx="41">
                  <c:v>218</c:v>
                </c:pt>
                <c:pt idx="42">
                  <c:v>230</c:v>
                </c:pt>
                <c:pt idx="43">
                  <c:v>242</c:v>
                </c:pt>
                <c:pt idx="44">
                  <c:v>209</c:v>
                </c:pt>
                <c:pt idx="45">
                  <c:v>191</c:v>
                </c:pt>
                <c:pt idx="46">
                  <c:v>172</c:v>
                </c:pt>
                <c:pt idx="47">
                  <c:v>194</c:v>
                </c:pt>
                <c:pt idx="48">
                  <c:v>196</c:v>
                </c:pt>
                <c:pt idx="49">
                  <c:v>196</c:v>
                </c:pt>
                <c:pt idx="50">
                  <c:v>236</c:v>
                </c:pt>
                <c:pt idx="51">
                  <c:v>235</c:v>
                </c:pt>
                <c:pt idx="52">
                  <c:v>229</c:v>
                </c:pt>
                <c:pt idx="53">
                  <c:v>243</c:v>
                </c:pt>
                <c:pt idx="54">
                  <c:v>264</c:v>
                </c:pt>
                <c:pt idx="55">
                  <c:v>272</c:v>
                </c:pt>
                <c:pt idx="56">
                  <c:v>237</c:v>
                </c:pt>
                <c:pt idx="57">
                  <c:v>211</c:v>
                </c:pt>
                <c:pt idx="58">
                  <c:v>180</c:v>
                </c:pt>
                <c:pt idx="59">
                  <c:v>201</c:v>
                </c:pt>
                <c:pt idx="60">
                  <c:v>204</c:v>
                </c:pt>
                <c:pt idx="61">
                  <c:v>188</c:v>
                </c:pt>
                <c:pt idx="62">
                  <c:v>235</c:v>
                </c:pt>
                <c:pt idx="63">
                  <c:v>227</c:v>
                </c:pt>
                <c:pt idx="64">
                  <c:v>234</c:v>
                </c:pt>
                <c:pt idx="65">
                  <c:v>264</c:v>
                </c:pt>
                <c:pt idx="66">
                  <c:v>302</c:v>
                </c:pt>
                <c:pt idx="67">
                  <c:v>293</c:v>
                </c:pt>
                <c:pt idx="68">
                  <c:v>259</c:v>
                </c:pt>
                <c:pt idx="69">
                  <c:v>229</c:v>
                </c:pt>
                <c:pt idx="70">
                  <c:v>203</c:v>
                </c:pt>
                <c:pt idx="71">
                  <c:v>229</c:v>
                </c:pt>
                <c:pt idx="72">
                  <c:v>242</c:v>
                </c:pt>
                <c:pt idx="73">
                  <c:v>233</c:v>
                </c:pt>
                <c:pt idx="74">
                  <c:v>267</c:v>
                </c:pt>
                <c:pt idx="75">
                  <c:v>269</c:v>
                </c:pt>
                <c:pt idx="76">
                  <c:v>270</c:v>
                </c:pt>
                <c:pt idx="77">
                  <c:v>315</c:v>
                </c:pt>
                <c:pt idx="78">
                  <c:v>364</c:v>
                </c:pt>
                <c:pt idx="79">
                  <c:v>347</c:v>
                </c:pt>
                <c:pt idx="80">
                  <c:v>312</c:v>
                </c:pt>
                <c:pt idx="81">
                  <c:v>274</c:v>
                </c:pt>
                <c:pt idx="82">
                  <c:v>237</c:v>
                </c:pt>
                <c:pt idx="83">
                  <c:v>278</c:v>
                </c:pt>
                <c:pt idx="84">
                  <c:v>284</c:v>
                </c:pt>
                <c:pt idx="85">
                  <c:v>277</c:v>
                </c:pt>
                <c:pt idx="86">
                  <c:v>317</c:v>
                </c:pt>
                <c:pt idx="87">
                  <c:v>313</c:v>
                </c:pt>
                <c:pt idx="88">
                  <c:v>318</c:v>
                </c:pt>
                <c:pt idx="89">
                  <c:v>374</c:v>
                </c:pt>
                <c:pt idx="90">
                  <c:v>413</c:v>
                </c:pt>
                <c:pt idx="91">
                  <c:v>405</c:v>
                </c:pt>
                <c:pt idx="92">
                  <c:v>355</c:v>
                </c:pt>
                <c:pt idx="93">
                  <c:v>306</c:v>
                </c:pt>
                <c:pt idx="94">
                  <c:v>271</c:v>
                </c:pt>
                <c:pt idx="95">
                  <c:v>306</c:v>
                </c:pt>
                <c:pt idx="96">
                  <c:v>315</c:v>
                </c:pt>
                <c:pt idx="97">
                  <c:v>301</c:v>
                </c:pt>
                <c:pt idx="98">
                  <c:v>356</c:v>
                </c:pt>
                <c:pt idx="99">
                  <c:v>348</c:v>
                </c:pt>
                <c:pt idx="100">
                  <c:v>355</c:v>
                </c:pt>
                <c:pt idx="101">
                  <c:v>422</c:v>
                </c:pt>
                <c:pt idx="102">
                  <c:v>465</c:v>
                </c:pt>
                <c:pt idx="103">
                  <c:v>467</c:v>
                </c:pt>
                <c:pt idx="104">
                  <c:v>404</c:v>
                </c:pt>
                <c:pt idx="105">
                  <c:v>347</c:v>
                </c:pt>
                <c:pt idx="106">
                  <c:v>305</c:v>
                </c:pt>
                <c:pt idx="107">
                  <c:v>336</c:v>
                </c:pt>
                <c:pt idx="108">
                  <c:v>340</c:v>
                </c:pt>
                <c:pt idx="109">
                  <c:v>318</c:v>
                </c:pt>
                <c:pt idx="110">
                  <c:v>362</c:v>
                </c:pt>
                <c:pt idx="111">
                  <c:v>348</c:v>
                </c:pt>
                <c:pt idx="112">
                  <c:v>363</c:v>
                </c:pt>
                <c:pt idx="113">
                  <c:v>435</c:v>
                </c:pt>
                <c:pt idx="114">
                  <c:v>491</c:v>
                </c:pt>
                <c:pt idx="115">
                  <c:v>505</c:v>
                </c:pt>
                <c:pt idx="116">
                  <c:v>404</c:v>
                </c:pt>
                <c:pt idx="117">
                  <c:v>359</c:v>
                </c:pt>
                <c:pt idx="118">
                  <c:v>310</c:v>
                </c:pt>
                <c:pt idx="119">
                  <c:v>337</c:v>
                </c:pt>
                <c:pt idx="120">
                  <c:v>360</c:v>
                </c:pt>
                <c:pt idx="121">
                  <c:v>342</c:v>
                </c:pt>
                <c:pt idx="122">
                  <c:v>406</c:v>
                </c:pt>
                <c:pt idx="123">
                  <c:v>396</c:v>
                </c:pt>
                <c:pt idx="124">
                  <c:v>420</c:v>
                </c:pt>
                <c:pt idx="125">
                  <c:v>472</c:v>
                </c:pt>
                <c:pt idx="126">
                  <c:v>548</c:v>
                </c:pt>
                <c:pt idx="127">
                  <c:v>559</c:v>
                </c:pt>
                <c:pt idx="128">
                  <c:v>463</c:v>
                </c:pt>
                <c:pt idx="129">
                  <c:v>407</c:v>
                </c:pt>
                <c:pt idx="130">
                  <c:v>362</c:v>
                </c:pt>
                <c:pt idx="131">
                  <c:v>405</c:v>
                </c:pt>
                <c:pt idx="132">
                  <c:v>417</c:v>
                </c:pt>
                <c:pt idx="133">
                  <c:v>391</c:v>
                </c:pt>
                <c:pt idx="134">
                  <c:v>419</c:v>
                </c:pt>
                <c:pt idx="135">
                  <c:v>461</c:v>
                </c:pt>
                <c:pt idx="136">
                  <c:v>472</c:v>
                </c:pt>
                <c:pt idx="137">
                  <c:v>535</c:v>
                </c:pt>
                <c:pt idx="138">
                  <c:v>622</c:v>
                </c:pt>
                <c:pt idx="139">
                  <c:v>606</c:v>
                </c:pt>
                <c:pt idx="140">
                  <c:v>508</c:v>
                </c:pt>
              </c:numCache>
            </c:numRef>
          </c:val>
          <c:smooth val="0"/>
          <c:extLst>
            <c:ext xmlns:c16="http://schemas.microsoft.com/office/drawing/2014/chart" uri="{C3380CC4-5D6E-409C-BE32-E72D297353CC}">
              <c16:uniqueId val="{00000000-4FE7-4BDF-85EF-62C50B28328B}"/>
            </c:ext>
          </c:extLst>
        </c:ser>
        <c:ser>
          <c:idx val="1"/>
          <c:order val="1"/>
          <c:tx>
            <c:v>Forecasted Passengers</c:v>
          </c:tx>
          <c:spPr>
            <a:ln w="28575" cap="rnd">
              <a:solidFill>
                <a:schemeClr val="accent2"/>
              </a:solidFill>
              <a:round/>
            </a:ln>
            <a:effectLst/>
          </c:spPr>
          <c:marker>
            <c:symbol val="none"/>
          </c:marker>
          <c:cat>
            <c:strRef>
              <c:f>'Naive Model'!$A$2:$A$145</c:f>
              <c:strCache>
                <c:ptCount val="14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1">
                  <c:v>2024-10</c:v>
                </c:pt>
                <c:pt idx="142">
                  <c:v>2024-11</c:v>
                </c:pt>
                <c:pt idx="143">
                  <c:v>2024-12</c:v>
                </c:pt>
              </c:strCache>
            </c:strRef>
          </c:cat>
          <c:val>
            <c:numRef>
              <c:f>'Naive Model'!$C$2:$C$145</c:f>
              <c:numCache>
                <c:formatCode>General</c:formatCode>
                <c:ptCount val="144"/>
                <c:pt idx="1">
                  <c:v>112</c:v>
                </c:pt>
                <c:pt idx="2">
                  <c:v>118</c:v>
                </c:pt>
                <c:pt idx="3">
                  <c:v>132</c:v>
                </c:pt>
                <c:pt idx="4">
                  <c:v>129</c:v>
                </c:pt>
                <c:pt idx="5">
                  <c:v>121</c:v>
                </c:pt>
                <c:pt idx="6">
                  <c:v>135</c:v>
                </c:pt>
                <c:pt idx="7">
                  <c:v>148</c:v>
                </c:pt>
                <c:pt idx="8">
                  <c:v>148</c:v>
                </c:pt>
                <c:pt idx="9">
                  <c:v>136</c:v>
                </c:pt>
                <c:pt idx="10">
                  <c:v>119</c:v>
                </c:pt>
                <c:pt idx="11">
                  <c:v>104</c:v>
                </c:pt>
                <c:pt idx="12">
                  <c:v>118</c:v>
                </c:pt>
                <c:pt idx="13">
                  <c:v>115</c:v>
                </c:pt>
                <c:pt idx="14">
                  <c:v>126</c:v>
                </c:pt>
                <c:pt idx="15">
                  <c:v>141</c:v>
                </c:pt>
                <c:pt idx="16">
                  <c:v>135</c:v>
                </c:pt>
                <c:pt idx="17">
                  <c:v>125</c:v>
                </c:pt>
                <c:pt idx="18">
                  <c:v>149</c:v>
                </c:pt>
                <c:pt idx="19">
                  <c:v>170</c:v>
                </c:pt>
                <c:pt idx="20">
                  <c:v>170</c:v>
                </c:pt>
                <c:pt idx="21">
                  <c:v>158</c:v>
                </c:pt>
                <c:pt idx="22">
                  <c:v>133</c:v>
                </c:pt>
                <c:pt idx="23">
                  <c:v>114</c:v>
                </c:pt>
                <c:pt idx="24">
                  <c:v>140</c:v>
                </c:pt>
                <c:pt idx="25">
                  <c:v>145</c:v>
                </c:pt>
                <c:pt idx="26">
                  <c:v>150</c:v>
                </c:pt>
                <c:pt idx="27">
                  <c:v>178</c:v>
                </c:pt>
                <c:pt idx="28">
                  <c:v>163</c:v>
                </c:pt>
                <c:pt idx="29">
                  <c:v>172</c:v>
                </c:pt>
                <c:pt idx="30">
                  <c:v>178</c:v>
                </c:pt>
                <c:pt idx="31">
                  <c:v>199</c:v>
                </c:pt>
                <c:pt idx="32">
                  <c:v>199</c:v>
                </c:pt>
                <c:pt idx="33">
                  <c:v>184</c:v>
                </c:pt>
                <c:pt idx="34">
                  <c:v>162</c:v>
                </c:pt>
                <c:pt idx="35">
                  <c:v>146</c:v>
                </c:pt>
                <c:pt idx="36">
                  <c:v>166</c:v>
                </c:pt>
                <c:pt idx="37">
                  <c:v>171</c:v>
                </c:pt>
                <c:pt idx="38">
                  <c:v>180</c:v>
                </c:pt>
                <c:pt idx="39">
                  <c:v>193</c:v>
                </c:pt>
                <c:pt idx="40">
                  <c:v>181</c:v>
                </c:pt>
                <c:pt idx="41">
                  <c:v>183</c:v>
                </c:pt>
                <c:pt idx="42">
                  <c:v>218</c:v>
                </c:pt>
                <c:pt idx="43">
                  <c:v>230</c:v>
                </c:pt>
                <c:pt idx="44">
                  <c:v>242</c:v>
                </c:pt>
                <c:pt idx="45">
                  <c:v>209</c:v>
                </c:pt>
                <c:pt idx="46">
                  <c:v>191</c:v>
                </c:pt>
                <c:pt idx="47">
                  <c:v>172</c:v>
                </c:pt>
                <c:pt idx="48">
                  <c:v>194</c:v>
                </c:pt>
                <c:pt idx="49">
                  <c:v>196</c:v>
                </c:pt>
                <c:pt idx="50">
                  <c:v>196</c:v>
                </c:pt>
                <c:pt idx="51">
                  <c:v>236</c:v>
                </c:pt>
                <c:pt idx="52">
                  <c:v>235</c:v>
                </c:pt>
                <c:pt idx="53">
                  <c:v>229</c:v>
                </c:pt>
                <c:pt idx="54">
                  <c:v>243</c:v>
                </c:pt>
                <c:pt idx="55">
                  <c:v>264</c:v>
                </c:pt>
                <c:pt idx="56">
                  <c:v>272</c:v>
                </c:pt>
                <c:pt idx="57">
                  <c:v>237</c:v>
                </c:pt>
                <c:pt idx="58">
                  <c:v>211</c:v>
                </c:pt>
                <c:pt idx="59">
                  <c:v>180</c:v>
                </c:pt>
                <c:pt idx="60">
                  <c:v>201</c:v>
                </c:pt>
                <c:pt idx="61">
                  <c:v>204</c:v>
                </c:pt>
                <c:pt idx="62">
                  <c:v>188</c:v>
                </c:pt>
                <c:pt idx="63">
                  <c:v>235</c:v>
                </c:pt>
                <c:pt idx="64">
                  <c:v>227</c:v>
                </c:pt>
                <c:pt idx="65">
                  <c:v>234</c:v>
                </c:pt>
                <c:pt idx="66">
                  <c:v>264</c:v>
                </c:pt>
                <c:pt idx="67">
                  <c:v>302</c:v>
                </c:pt>
                <c:pt idx="68">
                  <c:v>293</c:v>
                </c:pt>
                <c:pt idx="69">
                  <c:v>259</c:v>
                </c:pt>
                <c:pt idx="70">
                  <c:v>229</c:v>
                </c:pt>
                <c:pt idx="71">
                  <c:v>203</c:v>
                </c:pt>
                <c:pt idx="72">
                  <c:v>229</c:v>
                </c:pt>
                <c:pt idx="73">
                  <c:v>242</c:v>
                </c:pt>
                <c:pt idx="74">
                  <c:v>233</c:v>
                </c:pt>
                <c:pt idx="75">
                  <c:v>267</c:v>
                </c:pt>
                <c:pt idx="76">
                  <c:v>269</c:v>
                </c:pt>
                <c:pt idx="77">
                  <c:v>270</c:v>
                </c:pt>
                <c:pt idx="78">
                  <c:v>315</c:v>
                </c:pt>
                <c:pt idx="79">
                  <c:v>364</c:v>
                </c:pt>
                <c:pt idx="80">
                  <c:v>347</c:v>
                </c:pt>
                <c:pt idx="81">
                  <c:v>312</c:v>
                </c:pt>
                <c:pt idx="82">
                  <c:v>274</c:v>
                </c:pt>
                <c:pt idx="83">
                  <c:v>237</c:v>
                </c:pt>
                <c:pt idx="84">
                  <c:v>278</c:v>
                </c:pt>
                <c:pt idx="85">
                  <c:v>284</c:v>
                </c:pt>
                <c:pt idx="86">
                  <c:v>277</c:v>
                </c:pt>
                <c:pt idx="87">
                  <c:v>317</c:v>
                </c:pt>
                <c:pt idx="88">
                  <c:v>313</c:v>
                </c:pt>
                <c:pt idx="89">
                  <c:v>318</c:v>
                </c:pt>
                <c:pt idx="90">
                  <c:v>374</c:v>
                </c:pt>
                <c:pt idx="91">
                  <c:v>413</c:v>
                </c:pt>
                <c:pt idx="92">
                  <c:v>405</c:v>
                </c:pt>
                <c:pt idx="93">
                  <c:v>355</c:v>
                </c:pt>
                <c:pt idx="94">
                  <c:v>306</c:v>
                </c:pt>
                <c:pt idx="95">
                  <c:v>271</c:v>
                </c:pt>
                <c:pt idx="96">
                  <c:v>306</c:v>
                </c:pt>
                <c:pt idx="97">
                  <c:v>315</c:v>
                </c:pt>
                <c:pt idx="98">
                  <c:v>301</c:v>
                </c:pt>
                <c:pt idx="99">
                  <c:v>356</c:v>
                </c:pt>
                <c:pt idx="100">
                  <c:v>348</c:v>
                </c:pt>
                <c:pt idx="101">
                  <c:v>355</c:v>
                </c:pt>
                <c:pt idx="102">
                  <c:v>422</c:v>
                </c:pt>
                <c:pt idx="103">
                  <c:v>465</c:v>
                </c:pt>
                <c:pt idx="104">
                  <c:v>467</c:v>
                </c:pt>
                <c:pt idx="105">
                  <c:v>404</c:v>
                </c:pt>
                <c:pt idx="106">
                  <c:v>347</c:v>
                </c:pt>
                <c:pt idx="107">
                  <c:v>305</c:v>
                </c:pt>
                <c:pt idx="108">
                  <c:v>336</c:v>
                </c:pt>
                <c:pt idx="109">
                  <c:v>340</c:v>
                </c:pt>
                <c:pt idx="110">
                  <c:v>318</c:v>
                </c:pt>
                <c:pt idx="111">
                  <c:v>362</c:v>
                </c:pt>
                <c:pt idx="112">
                  <c:v>348</c:v>
                </c:pt>
                <c:pt idx="113">
                  <c:v>363</c:v>
                </c:pt>
                <c:pt idx="114">
                  <c:v>435</c:v>
                </c:pt>
                <c:pt idx="115">
                  <c:v>491</c:v>
                </c:pt>
                <c:pt idx="116">
                  <c:v>505</c:v>
                </c:pt>
                <c:pt idx="117">
                  <c:v>404</c:v>
                </c:pt>
                <c:pt idx="118">
                  <c:v>359</c:v>
                </c:pt>
                <c:pt idx="119">
                  <c:v>310</c:v>
                </c:pt>
                <c:pt idx="120">
                  <c:v>337</c:v>
                </c:pt>
                <c:pt idx="121">
                  <c:v>360</c:v>
                </c:pt>
                <c:pt idx="122">
                  <c:v>342</c:v>
                </c:pt>
                <c:pt idx="123">
                  <c:v>406</c:v>
                </c:pt>
                <c:pt idx="124">
                  <c:v>396</c:v>
                </c:pt>
                <c:pt idx="125">
                  <c:v>420</c:v>
                </c:pt>
                <c:pt idx="126">
                  <c:v>472</c:v>
                </c:pt>
                <c:pt idx="127">
                  <c:v>548</c:v>
                </c:pt>
                <c:pt idx="128">
                  <c:v>559</c:v>
                </c:pt>
                <c:pt idx="129">
                  <c:v>463</c:v>
                </c:pt>
                <c:pt idx="130">
                  <c:v>407</c:v>
                </c:pt>
                <c:pt idx="131">
                  <c:v>362</c:v>
                </c:pt>
                <c:pt idx="132">
                  <c:v>405</c:v>
                </c:pt>
                <c:pt idx="133">
                  <c:v>417</c:v>
                </c:pt>
                <c:pt idx="134">
                  <c:v>391</c:v>
                </c:pt>
                <c:pt idx="135">
                  <c:v>419</c:v>
                </c:pt>
                <c:pt idx="136">
                  <c:v>461</c:v>
                </c:pt>
                <c:pt idx="137">
                  <c:v>472</c:v>
                </c:pt>
                <c:pt idx="138">
                  <c:v>535</c:v>
                </c:pt>
                <c:pt idx="139">
                  <c:v>622</c:v>
                </c:pt>
                <c:pt idx="140">
                  <c:v>606</c:v>
                </c:pt>
                <c:pt idx="141">
                  <c:v>508</c:v>
                </c:pt>
                <c:pt idx="142">
                  <c:v>508</c:v>
                </c:pt>
                <c:pt idx="143">
                  <c:v>508</c:v>
                </c:pt>
              </c:numCache>
            </c:numRef>
          </c:val>
          <c:smooth val="0"/>
          <c:extLst>
            <c:ext xmlns:c16="http://schemas.microsoft.com/office/drawing/2014/chart" uri="{C3380CC4-5D6E-409C-BE32-E72D297353CC}">
              <c16:uniqueId val="{00000001-4FE7-4BDF-85EF-62C50B28328B}"/>
            </c:ext>
          </c:extLst>
        </c:ser>
        <c:dLbls>
          <c:showLegendKey val="0"/>
          <c:showVal val="0"/>
          <c:showCatName val="0"/>
          <c:showSerName val="0"/>
          <c:showPercent val="0"/>
          <c:showBubbleSize val="0"/>
        </c:dLbls>
        <c:smooth val="0"/>
        <c:axId val="729260063"/>
        <c:axId val="729258623"/>
      </c:lineChart>
      <c:catAx>
        <c:axId val="72926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9258623"/>
        <c:crosses val="autoZero"/>
        <c:auto val="1"/>
        <c:lblAlgn val="ctr"/>
        <c:lblOffset val="100"/>
        <c:noMultiLvlLbl val="0"/>
      </c:catAx>
      <c:valAx>
        <c:axId val="729258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926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Passengers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Passengers</c:v>
          </c:tx>
          <c:spPr>
            <a:ln w="28575" cap="rnd">
              <a:solidFill>
                <a:schemeClr val="accent1"/>
              </a:solidFill>
              <a:round/>
            </a:ln>
            <a:effectLst/>
          </c:spPr>
          <c:marker>
            <c:symbol val="none"/>
          </c:marker>
          <c:cat>
            <c:strRef>
              <c:f>'3 month MA'!$A$2:$A$146</c:f>
              <c:strCache>
                <c:ptCount val="14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2">
                  <c:v>2024-10</c:v>
                </c:pt>
                <c:pt idx="143">
                  <c:v>2024-11</c:v>
                </c:pt>
                <c:pt idx="144">
                  <c:v>2024-12</c:v>
                </c:pt>
              </c:strCache>
            </c:strRef>
          </c:cat>
          <c:val>
            <c:numRef>
              <c:f>'3 month MA'!$B$2:$B$146</c:f>
              <c:numCache>
                <c:formatCode>General</c:formatCode>
                <c:ptCount val="145"/>
                <c:pt idx="0">
                  <c:v>112</c:v>
                </c:pt>
                <c:pt idx="1">
                  <c:v>118</c:v>
                </c:pt>
                <c:pt idx="2">
                  <c:v>132</c:v>
                </c:pt>
                <c:pt idx="3">
                  <c:v>129</c:v>
                </c:pt>
                <c:pt idx="4">
                  <c:v>121</c:v>
                </c:pt>
                <c:pt idx="5">
                  <c:v>135</c:v>
                </c:pt>
                <c:pt idx="6">
                  <c:v>148</c:v>
                </c:pt>
                <c:pt idx="7">
                  <c:v>148</c:v>
                </c:pt>
                <c:pt idx="8">
                  <c:v>136</c:v>
                </c:pt>
                <c:pt idx="9">
                  <c:v>119</c:v>
                </c:pt>
                <c:pt idx="10">
                  <c:v>104</c:v>
                </c:pt>
                <c:pt idx="11">
                  <c:v>118</c:v>
                </c:pt>
                <c:pt idx="12">
                  <c:v>115</c:v>
                </c:pt>
                <c:pt idx="13">
                  <c:v>126</c:v>
                </c:pt>
                <c:pt idx="14">
                  <c:v>141</c:v>
                </c:pt>
                <c:pt idx="15">
                  <c:v>135</c:v>
                </c:pt>
                <c:pt idx="16">
                  <c:v>125</c:v>
                </c:pt>
                <c:pt idx="17">
                  <c:v>149</c:v>
                </c:pt>
                <c:pt idx="18">
                  <c:v>170</c:v>
                </c:pt>
                <c:pt idx="19">
                  <c:v>170</c:v>
                </c:pt>
                <c:pt idx="20">
                  <c:v>158</c:v>
                </c:pt>
                <c:pt idx="21">
                  <c:v>133</c:v>
                </c:pt>
                <c:pt idx="22">
                  <c:v>114</c:v>
                </c:pt>
                <c:pt idx="23">
                  <c:v>140</c:v>
                </c:pt>
                <c:pt idx="24">
                  <c:v>145</c:v>
                </c:pt>
                <c:pt idx="25">
                  <c:v>150</c:v>
                </c:pt>
                <c:pt idx="26">
                  <c:v>178</c:v>
                </c:pt>
                <c:pt idx="27">
                  <c:v>163</c:v>
                </c:pt>
                <c:pt idx="28">
                  <c:v>172</c:v>
                </c:pt>
                <c:pt idx="29">
                  <c:v>178</c:v>
                </c:pt>
                <c:pt idx="30">
                  <c:v>199</c:v>
                </c:pt>
                <c:pt idx="31">
                  <c:v>199</c:v>
                </c:pt>
                <c:pt idx="32">
                  <c:v>184</c:v>
                </c:pt>
                <c:pt idx="33">
                  <c:v>162</c:v>
                </c:pt>
                <c:pt idx="34">
                  <c:v>146</c:v>
                </c:pt>
                <c:pt idx="35">
                  <c:v>166</c:v>
                </c:pt>
                <c:pt idx="36">
                  <c:v>171</c:v>
                </c:pt>
                <c:pt idx="37">
                  <c:v>180</c:v>
                </c:pt>
                <c:pt idx="38">
                  <c:v>193</c:v>
                </c:pt>
                <c:pt idx="39">
                  <c:v>181</c:v>
                </c:pt>
                <c:pt idx="40">
                  <c:v>183</c:v>
                </c:pt>
                <c:pt idx="41">
                  <c:v>218</c:v>
                </c:pt>
                <c:pt idx="42">
                  <c:v>230</c:v>
                </c:pt>
                <c:pt idx="43">
                  <c:v>242</c:v>
                </c:pt>
                <c:pt idx="44">
                  <c:v>209</c:v>
                </c:pt>
                <c:pt idx="45">
                  <c:v>191</c:v>
                </c:pt>
                <c:pt idx="46">
                  <c:v>172</c:v>
                </c:pt>
                <c:pt idx="47">
                  <c:v>194</c:v>
                </c:pt>
                <c:pt idx="48">
                  <c:v>196</c:v>
                </c:pt>
                <c:pt idx="49">
                  <c:v>196</c:v>
                </c:pt>
                <c:pt idx="50">
                  <c:v>236</c:v>
                </c:pt>
                <c:pt idx="51">
                  <c:v>235</c:v>
                </c:pt>
                <c:pt idx="52">
                  <c:v>229</c:v>
                </c:pt>
                <c:pt idx="53">
                  <c:v>243</c:v>
                </c:pt>
                <c:pt idx="54">
                  <c:v>264</c:v>
                </c:pt>
                <c:pt idx="55">
                  <c:v>272</c:v>
                </c:pt>
                <c:pt idx="56">
                  <c:v>237</c:v>
                </c:pt>
                <c:pt idx="57">
                  <c:v>211</c:v>
                </c:pt>
                <c:pt idx="58">
                  <c:v>180</c:v>
                </c:pt>
                <c:pt idx="59">
                  <c:v>201</c:v>
                </c:pt>
                <c:pt idx="60">
                  <c:v>204</c:v>
                </c:pt>
                <c:pt idx="61">
                  <c:v>188</c:v>
                </c:pt>
                <c:pt idx="62">
                  <c:v>235</c:v>
                </c:pt>
                <c:pt idx="63">
                  <c:v>227</c:v>
                </c:pt>
                <c:pt idx="64">
                  <c:v>234</c:v>
                </c:pt>
                <c:pt idx="65">
                  <c:v>264</c:v>
                </c:pt>
                <c:pt idx="66">
                  <c:v>302</c:v>
                </c:pt>
                <c:pt idx="67">
                  <c:v>293</c:v>
                </c:pt>
                <c:pt idx="68">
                  <c:v>259</c:v>
                </c:pt>
                <c:pt idx="69">
                  <c:v>229</c:v>
                </c:pt>
                <c:pt idx="70">
                  <c:v>203</c:v>
                </c:pt>
                <c:pt idx="71">
                  <c:v>229</c:v>
                </c:pt>
                <c:pt idx="72">
                  <c:v>242</c:v>
                </c:pt>
                <c:pt idx="73">
                  <c:v>233</c:v>
                </c:pt>
                <c:pt idx="74">
                  <c:v>267</c:v>
                </c:pt>
                <c:pt idx="75">
                  <c:v>269</c:v>
                </c:pt>
                <c:pt idx="76">
                  <c:v>270</c:v>
                </c:pt>
                <c:pt idx="77">
                  <c:v>315</c:v>
                </c:pt>
                <c:pt idx="78">
                  <c:v>364</c:v>
                </c:pt>
                <c:pt idx="79">
                  <c:v>347</c:v>
                </c:pt>
                <c:pt idx="80">
                  <c:v>312</c:v>
                </c:pt>
                <c:pt idx="81">
                  <c:v>274</c:v>
                </c:pt>
                <c:pt idx="82">
                  <c:v>237</c:v>
                </c:pt>
                <c:pt idx="83">
                  <c:v>278</c:v>
                </c:pt>
                <c:pt idx="84">
                  <c:v>284</c:v>
                </c:pt>
                <c:pt idx="85">
                  <c:v>277</c:v>
                </c:pt>
                <c:pt idx="86">
                  <c:v>317</c:v>
                </c:pt>
                <c:pt idx="87">
                  <c:v>313</c:v>
                </c:pt>
                <c:pt idx="88">
                  <c:v>318</c:v>
                </c:pt>
                <c:pt idx="89">
                  <c:v>374</c:v>
                </c:pt>
                <c:pt idx="90">
                  <c:v>413</c:v>
                </c:pt>
                <c:pt idx="91">
                  <c:v>405</c:v>
                </c:pt>
                <c:pt idx="92">
                  <c:v>355</c:v>
                </c:pt>
                <c:pt idx="93">
                  <c:v>306</c:v>
                </c:pt>
                <c:pt idx="94">
                  <c:v>271</c:v>
                </c:pt>
                <c:pt idx="95">
                  <c:v>306</c:v>
                </c:pt>
                <c:pt idx="96">
                  <c:v>315</c:v>
                </c:pt>
                <c:pt idx="97">
                  <c:v>301</c:v>
                </c:pt>
                <c:pt idx="98">
                  <c:v>356</c:v>
                </c:pt>
                <c:pt idx="99">
                  <c:v>348</c:v>
                </c:pt>
                <c:pt idx="100">
                  <c:v>355</c:v>
                </c:pt>
                <c:pt idx="101">
                  <c:v>422</c:v>
                </c:pt>
                <c:pt idx="102">
                  <c:v>465</c:v>
                </c:pt>
                <c:pt idx="103">
                  <c:v>467</c:v>
                </c:pt>
                <c:pt idx="104">
                  <c:v>404</c:v>
                </c:pt>
                <c:pt idx="105">
                  <c:v>347</c:v>
                </c:pt>
                <c:pt idx="106">
                  <c:v>305</c:v>
                </c:pt>
                <c:pt idx="107">
                  <c:v>336</c:v>
                </c:pt>
                <c:pt idx="108">
                  <c:v>340</c:v>
                </c:pt>
                <c:pt idx="109">
                  <c:v>318</c:v>
                </c:pt>
                <c:pt idx="110">
                  <c:v>362</c:v>
                </c:pt>
                <c:pt idx="111">
                  <c:v>348</c:v>
                </c:pt>
                <c:pt idx="112">
                  <c:v>363</c:v>
                </c:pt>
                <c:pt idx="113">
                  <c:v>435</c:v>
                </c:pt>
                <c:pt idx="114">
                  <c:v>491</c:v>
                </c:pt>
                <c:pt idx="115">
                  <c:v>505</c:v>
                </c:pt>
                <c:pt idx="116">
                  <c:v>404</c:v>
                </c:pt>
                <c:pt idx="117">
                  <c:v>359</c:v>
                </c:pt>
                <c:pt idx="118">
                  <c:v>310</c:v>
                </c:pt>
                <c:pt idx="119">
                  <c:v>337</c:v>
                </c:pt>
                <c:pt idx="120">
                  <c:v>360</c:v>
                </c:pt>
                <c:pt idx="121">
                  <c:v>342</c:v>
                </c:pt>
                <c:pt idx="122">
                  <c:v>406</c:v>
                </c:pt>
                <c:pt idx="123">
                  <c:v>396</c:v>
                </c:pt>
                <c:pt idx="124">
                  <c:v>420</c:v>
                </c:pt>
                <c:pt idx="125">
                  <c:v>472</c:v>
                </c:pt>
                <c:pt idx="126">
                  <c:v>548</c:v>
                </c:pt>
                <c:pt idx="127">
                  <c:v>559</c:v>
                </c:pt>
                <c:pt idx="128">
                  <c:v>463</c:v>
                </c:pt>
                <c:pt idx="129">
                  <c:v>407</c:v>
                </c:pt>
                <c:pt idx="130">
                  <c:v>362</c:v>
                </c:pt>
                <c:pt idx="131">
                  <c:v>405</c:v>
                </c:pt>
                <c:pt idx="132">
                  <c:v>417</c:v>
                </c:pt>
                <c:pt idx="133">
                  <c:v>391</c:v>
                </c:pt>
                <c:pt idx="134">
                  <c:v>419</c:v>
                </c:pt>
                <c:pt idx="135">
                  <c:v>461</c:v>
                </c:pt>
                <c:pt idx="136">
                  <c:v>472</c:v>
                </c:pt>
                <c:pt idx="137">
                  <c:v>535</c:v>
                </c:pt>
                <c:pt idx="138">
                  <c:v>622</c:v>
                </c:pt>
                <c:pt idx="139">
                  <c:v>606</c:v>
                </c:pt>
                <c:pt idx="140">
                  <c:v>508</c:v>
                </c:pt>
              </c:numCache>
            </c:numRef>
          </c:val>
          <c:smooth val="0"/>
          <c:extLst>
            <c:ext xmlns:c16="http://schemas.microsoft.com/office/drawing/2014/chart" uri="{C3380CC4-5D6E-409C-BE32-E72D297353CC}">
              <c16:uniqueId val="{00000000-BB55-460B-BA83-5A83F9AFBE73}"/>
            </c:ext>
          </c:extLst>
        </c:ser>
        <c:ser>
          <c:idx val="1"/>
          <c:order val="1"/>
          <c:tx>
            <c:v>Forecasted Passengers</c:v>
          </c:tx>
          <c:spPr>
            <a:ln w="28575" cap="rnd">
              <a:solidFill>
                <a:schemeClr val="accent2"/>
              </a:solidFill>
              <a:round/>
            </a:ln>
            <a:effectLst/>
          </c:spPr>
          <c:marker>
            <c:symbol val="none"/>
          </c:marker>
          <c:cat>
            <c:strRef>
              <c:f>'3 month MA'!$A$2:$A$146</c:f>
              <c:strCache>
                <c:ptCount val="14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2">
                  <c:v>2024-10</c:v>
                </c:pt>
                <c:pt idx="143">
                  <c:v>2024-11</c:v>
                </c:pt>
                <c:pt idx="144">
                  <c:v>2024-12</c:v>
                </c:pt>
              </c:strCache>
            </c:strRef>
          </c:cat>
          <c:val>
            <c:numRef>
              <c:f>'3 month MA'!$C$2:$C$146</c:f>
              <c:numCache>
                <c:formatCode>General</c:formatCode>
                <c:ptCount val="145"/>
                <c:pt idx="3">
                  <c:v>120.66666666666667</c:v>
                </c:pt>
                <c:pt idx="4">
                  <c:v>126.33333333333333</c:v>
                </c:pt>
                <c:pt idx="5">
                  <c:v>127.33333333333333</c:v>
                </c:pt>
                <c:pt idx="6">
                  <c:v>128.33333333333334</c:v>
                </c:pt>
                <c:pt idx="7">
                  <c:v>134.66666666666666</c:v>
                </c:pt>
                <c:pt idx="8">
                  <c:v>143.66666666666666</c:v>
                </c:pt>
                <c:pt idx="9">
                  <c:v>144</c:v>
                </c:pt>
                <c:pt idx="10">
                  <c:v>134.33333333333334</c:v>
                </c:pt>
                <c:pt idx="11">
                  <c:v>119.66666666666667</c:v>
                </c:pt>
                <c:pt idx="12">
                  <c:v>113.66666666666667</c:v>
                </c:pt>
                <c:pt idx="13">
                  <c:v>112.33333333333333</c:v>
                </c:pt>
                <c:pt idx="14">
                  <c:v>119.66666666666667</c:v>
                </c:pt>
                <c:pt idx="15">
                  <c:v>127.33333333333333</c:v>
                </c:pt>
                <c:pt idx="16">
                  <c:v>134</c:v>
                </c:pt>
                <c:pt idx="17">
                  <c:v>133.66666666666666</c:v>
                </c:pt>
                <c:pt idx="18">
                  <c:v>136.33333333333334</c:v>
                </c:pt>
                <c:pt idx="19">
                  <c:v>148</c:v>
                </c:pt>
                <c:pt idx="20">
                  <c:v>163</c:v>
                </c:pt>
                <c:pt idx="21">
                  <c:v>166</c:v>
                </c:pt>
                <c:pt idx="22">
                  <c:v>153.66666666666666</c:v>
                </c:pt>
                <c:pt idx="23">
                  <c:v>135</c:v>
                </c:pt>
                <c:pt idx="24">
                  <c:v>129</c:v>
                </c:pt>
                <c:pt idx="25">
                  <c:v>133</c:v>
                </c:pt>
                <c:pt idx="26">
                  <c:v>145</c:v>
                </c:pt>
                <c:pt idx="27">
                  <c:v>157.66666666666666</c:v>
                </c:pt>
                <c:pt idx="28">
                  <c:v>163.66666666666666</c:v>
                </c:pt>
                <c:pt idx="29">
                  <c:v>171</c:v>
                </c:pt>
                <c:pt idx="30">
                  <c:v>171</c:v>
                </c:pt>
                <c:pt idx="31">
                  <c:v>183</c:v>
                </c:pt>
                <c:pt idx="32">
                  <c:v>192</c:v>
                </c:pt>
                <c:pt idx="33">
                  <c:v>194</c:v>
                </c:pt>
                <c:pt idx="34">
                  <c:v>181.66666666666666</c:v>
                </c:pt>
                <c:pt idx="35">
                  <c:v>164</c:v>
                </c:pt>
                <c:pt idx="36">
                  <c:v>158</c:v>
                </c:pt>
                <c:pt idx="37">
                  <c:v>161</c:v>
                </c:pt>
                <c:pt idx="38">
                  <c:v>172.33333333333334</c:v>
                </c:pt>
                <c:pt idx="39">
                  <c:v>181.33333333333334</c:v>
                </c:pt>
                <c:pt idx="40">
                  <c:v>184.66666666666666</c:v>
                </c:pt>
                <c:pt idx="41">
                  <c:v>185.66666666666666</c:v>
                </c:pt>
                <c:pt idx="42">
                  <c:v>194</c:v>
                </c:pt>
                <c:pt idx="43">
                  <c:v>210.33333333333334</c:v>
                </c:pt>
                <c:pt idx="44">
                  <c:v>230</c:v>
                </c:pt>
                <c:pt idx="45">
                  <c:v>227</c:v>
                </c:pt>
                <c:pt idx="46">
                  <c:v>214</c:v>
                </c:pt>
                <c:pt idx="47">
                  <c:v>190.66666666666666</c:v>
                </c:pt>
                <c:pt idx="48">
                  <c:v>185.66666666666666</c:v>
                </c:pt>
                <c:pt idx="49">
                  <c:v>187.33333333333334</c:v>
                </c:pt>
                <c:pt idx="50">
                  <c:v>195.33333333333334</c:v>
                </c:pt>
                <c:pt idx="51">
                  <c:v>209.33333333333334</c:v>
                </c:pt>
                <c:pt idx="52">
                  <c:v>222.33333333333334</c:v>
                </c:pt>
                <c:pt idx="53">
                  <c:v>233.33333333333334</c:v>
                </c:pt>
                <c:pt idx="54">
                  <c:v>235.66666666666666</c:v>
                </c:pt>
                <c:pt idx="55">
                  <c:v>245.33333333333334</c:v>
                </c:pt>
                <c:pt idx="56">
                  <c:v>259.66666666666669</c:v>
                </c:pt>
                <c:pt idx="57">
                  <c:v>257.66666666666669</c:v>
                </c:pt>
                <c:pt idx="58">
                  <c:v>240</c:v>
                </c:pt>
                <c:pt idx="59">
                  <c:v>209.33333333333334</c:v>
                </c:pt>
                <c:pt idx="60">
                  <c:v>197.33333333333334</c:v>
                </c:pt>
                <c:pt idx="61">
                  <c:v>195</c:v>
                </c:pt>
                <c:pt idx="62">
                  <c:v>197.66666666666666</c:v>
                </c:pt>
                <c:pt idx="63">
                  <c:v>209</c:v>
                </c:pt>
                <c:pt idx="64">
                  <c:v>216.66666666666666</c:v>
                </c:pt>
                <c:pt idx="65">
                  <c:v>232</c:v>
                </c:pt>
                <c:pt idx="66">
                  <c:v>241.66666666666666</c:v>
                </c:pt>
                <c:pt idx="67">
                  <c:v>266.66666666666669</c:v>
                </c:pt>
                <c:pt idx="68">
                  <c:v>286.33333333333331</c:v>
                </c:pt>
                <c:pt idx="69">
                  <c:v>284.66666666666669</c:v>
                </c:pt>
                <c:pt idx="70">
                  <c:v>260.33333333333331</c:v>
                </c:pt>
                <c:pt idx="71">
                  <c:v>230.33333333333334</c:v>
                </c:pt>
                <c:pt idx="72">
                  <c:v>220.33333333333334</c:v>
                </c:pt>
                <c:pt idx="73">
                  <c:v>224.66666666666666</c:v>
                </c:pt>
                <c:pt idx="74">
                  <c:v>234.66666666666666</c:v>
                </c:pt>
                <c:pt idx="75">
                  <c:v>247.33333333333334</c:v>
                </c:pt>
                <c:pt idx="76">
                  <c:v>256.33333333333331</c:v>
                </c:pt>
                <c:pt idx="77">
                  <c:v>268.66666666666669</c:v>
                </c:pt>
                <c:pt idx="78">
                  <c:v>284.66666666666669</c:v>
                </c:pt>
                <c:pt idx="79">
                  <c:v>316.33333333333331</c:v>
                </c:pt>
                <c:pt idx="80">
                  <c:v>342</c:v>
                </c:pt>
                <c:pt idx="81">
                  <c:v>341</c:v>
                </c:pt>
                <c:pt idx="82">
                  <c:v>311</c:v>
                </c:pt>
                <c:pt idx="83">
                  <c:v>274.33333333333331</c:v>
                </c:pt>
                <c:pt idx="84">
                  <c:v>263</c:v>
                </c:pt>
                <c:pt idx="85">
                  <c:v>266.33333333333331</c:v>
                </c:pt>
                <c:pt idx="86">
                  <c:v>279.66666666666669</c:v>
                </c:pt>
                <c:pt idx="87">
                  <c:v>292.66666666666669</c:v>
                </c:pt>
                <c:pt idx="88">
                  <c:v>302.33333333333331</c:v>
                </c:pt>
                <c:pt idx="89">
                  <c:v>316</c:v>
                </c:pt>
                <c:pt idx="90">
                  <c:v>335</c:v>
                </c:pt>
                <c:pt idx="91">
                  <c:v>368.33333333333331</c:v>
                </c:pt>
                <c:pt idx="92">
                  <c:v>397.33333333333331</c:v>
                </c:pt>
                <c:pt idx="93">
                  <c:v>391</c:v>
                </c:pt>
                <c:pt idx="94">
                  <c:v>355.33333333333331</c:v>
                </c:pt>
                <c:pt idx="95">
                  <c:v>310.66666666666669</c:v>
                </c:pt>
                <c:pt idx="96">
                  <c:v>294.33333333333331</c:v>
                </c:pt>
                <c:pt idx="97">
                  <c:v>297.33333333333331</c:v>
                </c:pt>
                <c:pt idx="98">
                  <c:v>307.33333333333331</c:v>
                </c:pt>
                <c:pt idx="99">
                  <c:v>324</c:v>
                </c:pt>
                <c:pt idx="100">
                  <c:v>335</c:v>
                </c:pt>
                <c:pt idx="101">
                  <c:v>353</c:v>
                </c:pt>
                <c:pt idx="102">
                  <c:v>375</c:v>
                </c:pt>
                <c:pt idx="103">
                  <c:v>414</c:v>
                </c:pt>
                <c:pt idx="104">
                  <c:v>451.33333333333331</c:v>
                </c:pt>
                <c:pt idx="105">
                  <c:v>445.33333333333331</c:v>
                </c:pt>
                <c:pt idx="106">
                  <c:v>406</c:v>
                </c:pt>
                <c:pt idx="107">
                  <c:v>352</c:v>
                </c:pt>
                <c:pt idx="108">
                  <c:v>329.33333333333331</c:v>
                </c:pt>
                <c:pt idx="109">
                  <c:v>327</c:v>
                </c:pt>
                <c:pt idx="110">
                  <c:v>331.33333333333331</c:v>
                </c:pt>
                <c:pt idx="111">
                  <c:v>340</c:v>
                </c:pt>
                <c:pt idx="112">
                  <c:v>342.66666666666669</c:v>
                </c:pt>
                <c:pt idx="113">
                  <c:v>357.66666666666669</c:v>
                </c:pt>
                <c:pt idx="114">
                  <c:v>382</c:v>
                </c:pt>
                <c:pt idx="115">
                  <c:v>429.66666666666669</c:v>
                </c:pt>
                <c:pt idx="116">
                  <c:v>477</c:v>
                </c:pt>
                <c:pt idx="117">
                  <c:v>466.66666666666669</c:v>
                </c:pt>
                <c:pt idx="118">
                  <c:v>422.66666666666669</c:v>
                </c:pt>
                <c:pt idx="119">
                  <c:v>357.66666666666669</c:v>
                </c:pt>
                <c:pt idx="120">
                  <c:v>335.33333333333331</c:v>
                </c:pt>
                <c:pt idx="121">
                  <c:v>335.66666666666669</c:v>
                </c:pt>
                <c:pt idx="122">
                  <c:v>346.33333333333331</c:v>
                </c:pt>
                <c:pt idx="123">
                  <c:v>369.33333333333331</c:v>
                </c:pt>
                <c:pt idx="124">
                  <c:v>381.33333333333331</c:v>
                </c:pt>
                <c:pt idx="125">
                  <c:v>407.33333333333331</c:v>
                </c:pt>
                <c:pt idx="126">
                  <c:v>429.33333333333331</c:v>
                </c:pt>
                <c:pt idx="127">
                  <c:v>480</c:v>
                </c:pt>
                <c:pt idx="128">
                  <c:v>526.33333333333337</c:v>
                </c:pt>
                <c:pt idx="129">
                  <c:v>523.33333333333337</c:v>
                </c:pt>
                <c:pt idx="130">
                  <c:v>476.33333333333331</c:v>
                </c:pt>
                <c:pt idx="131">
                  <c:v>410.66666666666669</c:v>
                </c:pt>
                <c:pt idx="132">
                  <c:v>391.33333333333331</c:v>
                </c:pt>
                <c:pt idx="133">
                  <c:v>394.66666666666669</c:v>
                </c:pt>
                <c:pt idx="134">
                  <c:v>404.33333333333331</c:v>
                </c:pt>
                <c:pt idx="135">
                  <c:v>409</c:v>
                </c:pt>
                <c:pt idx="136">
                  <c:v>423.66666666666669</c:v>
                </c:pt>
                <c:pt idx="137">
                  <c:v>450.66666666666669</c:v>
                </c:pt>
                <c:pt idx="138">
                  <c:v>489.33333333333331</c:v>
                </c:pt>
                <c:pt idx="139">
                  <c:v>543</c:v>
                </c:pt>
                <c:pt idx="140">
                  <c:v>587.66666666666663</c:v>
                </c:pt>
                <c:pt idx="142">
                  <c:v>578.66666666666663</c:v>
                </c:pt>
                <c:pt idx="143">
                  <c:v>578.66666666666663</c:v>
                </c:pt>
                <c:pt idx="144">
                  <c:v>578.66666666666663</c:v>
                </c:pt>
              </c:numCache>
            </c:numRef>
          </c:val>
          <c:smooth val="0"/>
          <c:extLst>
            <c:ext xmlns:c16="http://schemas.microsoft.com/office/drawing/2014/chart" uri="{C3380CC4-5D6E-409C-BE32-E72D297353CC}">
              <c16:uniqueId val="{00000001-BB55-460B-BA83-5A83F9AFBE73}"/>
            </c:ext>
          </c:extLst>
        </c:ser>
        <c:dLbls>
          <c:showLegendKey val="0"/>
          <c:showVal val="0"/>
          <c:showCatName val="0"/>
          <c:showSerName val="0"/>
          <c:showPercent val="0"/>
          <c:showBubbleSize val="0"/>
        </c:dLbls>
        <c:smooth val="0"/>
        <c:axId val="2070469887"/>
        <c:axId val="2070468447"/>
      </c:lineChart>
      <c:catAx>
        <c:axId val="207046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0468447"/>
        <c:crosses val="autoZero"/>
        <c:auto val="1"/>
        <c:lblAlgn val="ctr"/>
        <c:lblOffset val="100"/>
        <c:noMultiLvlLbl val="0"/>
      </c:catAx>
      <c:valAx>
        <c:axId val="2070468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046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Passengers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Passengers</c:v>
          </c:tx>
          <c:spPr>
            <a:ln w="28575" cap="rnd">
              <a:solidFill>
                <a:schemeClr val="accent1"/>
              </a:solidFill>
              <a:round/>
            </a:ln>
            <a:effectLst/>
          </c:spPr>
          <c:marker>
            <c:symbol val="none"/>
          </c:marker>
          <c:cat>
            <c:strRef>
              <c:f>'6 month MA'!$A$2:$A$146</c:f>
              <c:strCache>
                <c:ptCount val="14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2">
                  <c:v>2024-10</c:v>
                </c:pt>
                <c:pt idx="143">
                  <c:v>2024-11</c:v>
                </c:pt>
                <c:pt idx="144">
                  <c:v>2024-12</c:v>
                </c:pt>
              </c:strCache>
            </c:strRef>
          </c:cat>
          <c:val>
            <c:numRef>
              <c:f>'6 month MA'!$B$2:$B$146</c:f>
              <c:numCache>
                <c:formatCode>General</c:formatCode>
                <c:ptCount val="145"/>
                <c:pt idx="0">
                  <c:v>112</c:v>
                </c:pt>
                <c:pt idx="1">
                  <c:v>118</c:v>
                </c:pt>
                <c:pt idx="2">
                  <c:v>132</c:v>
                </c:pt>
                <c:pt idx="3">
                  <c:v>129</c:v>
                </c:pt>
                <c:pt idx="4">
                  <c:v>121</c:v>
                </c:pt>
                <c:pt idx="5">
                  <c:v>135</c:v>
                </c:pt>
                <c:pt idx="6">
                  <c:v>148</c:v>
                </c:pt>
                <c:pt idx="7">
                  <c:v>148</c:v>
                </c:pt>
                <c:pt idx="8">
                  <c:v>136</c:v>
                </c:pt>
                <c:pt idx="9">
                  <c:v>119</c:v>
                </c:pt>
                <c:pt idx="10">
                  <c:v>104</c:v>
                </c:pt>
                <c:pt idx="11">
                  <c:v>118</c:v>
                </c:pt>
                <c:pt idx="12">
                  <c:v>115</c:v>
                </c:pt>
                <c:pt idx="13">
                  <c:v>126</c:v>
                </c:pt>
                <c:pt idx="14">
                  <c:v>141</c:v>
                </c:pt>
                <c:pt idx="15">
                  <c:v>135</c:v>
                </c:pt>
                <c:pt idx="16">
                  <c:v>125</c:v>
                </c:pt>
                <c:pt idx="17">
                  <c:v>149</c:v>
                </c:pt>
                <c:pt idx="18">
                  <c:v>170</c:v>
                </c:pt>
                <c:pt idx="19">
                  <c:v>170</c:v>
                </c:pt>
                <c:pt idx="20">
                  <c:v>158</c:v>
                </c:pt>
                <c:pt idx="21">
                  <c:v>133</c:v>
                </c:pt>
                <c:pt idx="22">
                  <c:v>114</c:v>
                </c:pt>
                <c:pt idx="23">
                  <c:v>140</c:v>
                </c:pt>
                <c:pt idx="24">
                  <c:v>145</c:v>
                </c:pt>
                <c:pt idx="25">
                  <c:v>150</c:v>
                </c:pt>
                <c:pt idx="26">
                  <c:v>178</c:v>
                </c:pt>
                <c:pt idx="27">
                  <c:v>163</c:v>
                </c:pt>
                <c:pt idx="28">
                  <c:v>172</c:v>
                </c:pt>
                <c:pt idx="29">
                  <c:v>178</c:v>
                </c:pt>
                <c:pt idx="30">
                  <c:v>199</c:v>
                </c:pt>
                <c:pt idx="31">
                  <c:v>199</c:v>
                </c:pt>
                <c:pt idx="32">
                  <c:v>184</c:v>
                </c:pt>
                <c:pt idx="33">
                  <c:v>162</c:v>
                </c:pt>
                <c:pt idx="34">
                  <c:v>146</c:v>
                </c:pt>
                <c:pt idx="35">
                  <c:v>166</c:v>
                </c:pt>
                <c:pt idx="36">
                  <c:v>171</c:v>
                </c:pt>
                <c:pt idx="37">
                  <c:v>180</c:v>
                </c:pt>
                <c:pt idx="38">
                  <c:v>193</c:v>
                </c:pt>
                <c:pt idx="39">
                  <c:v>181</c:v>
                </c:pt>
                <c:pt idx="40">
                  <c:v>183</c:v>
                </c:pt>
                <c:pt idx="41">
                  <c:v>218</c:v>
                </c:pt>
                <c:pt idx="42">
                  <c:v>230</c:v>
                </c:pt>
                <c:pt idx="43">
                  <c:v>242</c:v>
                </c:pt>
                <c:pt idx="44">
                  <c:v>209</c:v>
                </c:pt>
                <c:pt idx="45">
                  <c:v>191</c:v>
                </c:pt>
                <c:pt idx="46">
                  <c:v>172</c:v>
                </c:pt>
                <c:pt idx="47">
                  <c:v>194</c:v>
                </c:pt>
                <c:pt idx="48">
                  <c:v>196</c:v>
                </c:pt>
                <c:pt idx="49">
                  <c:v>196</c:v>
                </c:pt>
                <c:pt idx="50">
                  <c:v>236</c:v>
                </c:pt>
                <c:pt idx="51">
                  <c:v>235</c:v>
                </c:pt>
                <c:pt idx="52">
                  <c:v>229</c:v>
                </c:pt>
                <c:pt idx="53">
                  <c:v>243</c:v>
                </c:pt>
                <c:pt idx="54">
                  <c:v>264</c:v>
                </c:pt>
                <c:pt idx="55">
                  <c:v>272</c:v>
                </c:pt>
                <c:pt idx="56">
                  <c:v>237</c:v>
                </c:pt>
                <c:pt idx="57">
                  <c:v>211</c:v>
                </c:pt>
                <c:pt idx="58">
                  <c:v>180</c:v>
                </c:pt>
                <c:pt idx="59">
                  <c:v>201</c:v>
                </c:pt>
                <c:pt idx="60">
                  <c:v>204</c:v>
                </c:pt>
                <c:pt idx="61">
                  <c:v>188</c:v>
                </c:pt>
                <c:pt idx="62">
                  <c:v>235</c:v>
                </c:pt>
                <c:pt idx="63">
                  <c:v>227</c:v>
                </c:pt>
                <c:pt idx="64">
                  <c:v>234</c:v>
                </c:pt>
                <c:pt idx="65">
                  <c:v>264</c:v>
                </c:pt>
                <c:pt idx="66">
                  <c:v>302</c:v>
                </c:pt>
                <c:pt idx="67">
                  <c:v>293</c:v>
                </c:pt>
                <c:pt idx="68">
                  <c:v>259</c:v>
                </c:pt>
                <c:pt idx="69">
                  <c:v>229</c:v>
                </c:pt>
                <c:pt idx="70">
                  <c:v>203</c:v>
                </c:pt>
                <c:pt idx="71">
                  <c:v>229</c:v>
                </c:pt>
                <c:pt idx="72">
                  <c:v>242</c:v>
                </c:pt>
                <c:pt idx="73">
                  <c:v>233</c:v>
                </c:pt>
                <c:pt idx="74">
                  <c:v>267</c:v>
                </c:pt>
                <c:pt idx="75">
                  <c:v>269</c:v>
                </c:pt>
                <c:pt idx="76">
                  <c:v>270</c:v>
                </c:pt>
                <c:pt idx="77">
                  <c:v>315</c:v>
                </c:pt>
                <c:pt idx="78">
                  <c:v>364</c:v>
                </c:pt>
                <c:pt idx="79">
                  <c:v>347</c:v>
                </c:pt>
                <c:pt idx="80">
                  <c:v>312</c:v>
                </c:pt>
                <c:pt idx="81">
                  <c:v>274</c:v>
                </c:pt>
                <c:pt idx="82">
                  <c:v>237</c:v>
                </c:pt>
                <c:pt idx="83">
                  <c:v>278</c:v>
                </c:pt>
                <c:pt idx="84">
                  <c:v>284</c:v>
                </c:pt>
                <c:pt idx="85">
                  <c:v>277</c:v>
                </c:pt>
                <c:pt idx="86">
                  <c:v>317</c:v>
                </c:pt>
                <c:pt idx="87">
                  <c:v>313</c:v>
                </c:pt>
                <c:pt idx="88">
                  <c:v>318</c:v>
                </c:pt>
                <c:pt idx="89">
                  <c:v>374</c:v>
                </c:pt>
                <c:pt idx="90">
                  <c:v>413</c:v>
                </c:pt>
                <c:pt idx="91">
                  <c:v>405</c:v>
                </c:pt>
                <c:pt idx="92">
                  <c:v>355</c:v>
                </c:pt>
                <c:pt idx="93">
                  <c:v>306</c:v>
                </c:pt>
                <c:pt idx="94">
                  <c:v>271</c:v>
                </c:pt>
                <c:pt idx="95">
                  <c:v>306</c:v>
                </c:pt>
                <c:pt idx="96">
                  <c:v>315</c:v>
                </c:pt>
                <c:pt idx="97">
                  <c:v>301</c:v>
                </c:pt>
                <c:pt idx="98">
                  <c:v>356</c:v>
                </c:pt>
                <c:pt idx="99">
                  <c:v>348</c:v>
                </c:pt>
                <c:pt idx="100">
                  <c:v>355</c:v>
                </c:pt>
                <c:pt idx="101">
                  <c:v>422</c:v>
                </c:pt>
                <c:pt idx="102">
                  <c:v>465</c:v>
                </c:pt>
                <c:pt idx="103">
                  <c:v>467</c:v>
                </c:pt>
                <c:pt idx="104">
                  <c:v>404</c:v>
                </c:pt>
                <c:pt idx="105">
                  <c:v>347</c:v>
                </c:pt>
                <c:pt idx="106">
                  <c:v>305</c:v>
                </c:pt>
                <c:pt idx="107">
                  <c:v>336</c:v>
                </c:pt>
                <c:pt idx="108">
                  <c:v>340</c:v>
                </c:pt>
                <c:pt idx="109">
                  <c:v>318</c:v>
                </c:pt>
                <c:pt idx="110">
                  <c:v>362</c:v>
                </c:pt>
                <c:pt idx="111">
                  <c:v>348</c:v>
                </c:pt>
                <c:pt idx="112">
                  <c:v>363</c:v>
                </c:pt>
                <c:pt idx="113">
                  <c:v>435</c:v>
                </c:pt>
                <c:pt idx="114">
                  <c:v>491</c:v>
                </c:pt>
                <c:pt idx="115">
                  <c:v>505</c:v>
                </c:pt>
                <c:pt idx="116">
                  <c:v>404</c:v>
                </c:pt>
                <c:pt idx="117">
                  <c:v>359</c:v>
                </c:pt>
                <c:pt idx="118">
                  <c:v>310</c:v>
                </c:pt>
                <c:pt idx="119">
                  <c:v>337</c:v>
                </c:pt>
                <c:pt idx="120">
                  <c:v>360</c:v>
                </c:pt>
                <c:pt idx="121">
                  <c:v>342</c:v>
                </c:pt>
                <c:pt idx="122">
                  <c:v>406</c:v>
                </c:pt>
                <c:pt idx="123">
                  <c:v>396</c:v>
                </c:pt>
                <c:pt idx="124">
                  <c:v>420</c:v>
                </c:pt>
                <c:pt idx="125">
                  <c:v>472</c:v>
                </c:pt>
                <c:pt idx="126">
                  <c:v>548</c:v>
                </c:pt>
                <c:pt idx="127">
                  <c:v>559</c:v>
                </c:pt>
                <c:pt idx="128">
                  <c:v>463</c:v>
                </c:pt>
                <c:pt idx="129">
                  <c:v>407</c:v>
                </c:pt>
                <c:pt idx="130">
                  <c:v>362</c:v>
                </c:pt>
                <c:pt idx="131">
                  <c:v>405</c:v>
                </c:pt>
                <c:pt idx="132">
                  <c:v>417</c:v>
                </c:pt>
                <c:pt idx="133">
                  <c:v>391</c:v>
                </c:pt>
                <c:pt idx="134">
                  <c:v>419</c:v>
                </c:pt>
                <c:pt idx="135">
                  <c:v>461</c:v>
                </c:pt>
                <c:pt idx="136">
                  <c:v>472</c:v>
                </c:pt>
                <c:pt idx="137">
                  <c:v>535</c:v>
                </c:pt>
                <c:pt idx="138">
                  <c:v>622</c:v>
                </c:pt>
                <c:pt idx="139">
                  <c:v>606</c:v>
                </c:pt>
                <c:pt idx="140">
                  <c:v>508</c:v>
                </c:pt>
              </c:numCache>
            </c:numRef>
          </c:val>
          <c:smooth val="0"/>
          <c:extLst>
            <c:ext xmlns:c16="http://schemas.microsoft.com/office/drawing/2014/chart" uri="{C3380CC4-5D6E-409C-BE32-E72D297353CC}">
              <c16:uniqueId val="{00000000-CE0D-489A-ABC4-1574EB1F6AA9}"/>
            </c:ext>
          </c:extLst>
        </c:ser>
        <c:ser>
          <c:idx val="1"/>
          <c:order val="1"/>
          <c:tx>
            <c:v>Forecasted Passengers</c:v>
          </c:tx>
          <c:spPr>
            <a:ln w="28575" cap="rnd">
              <a:solidFill>
                <a:schemeClr val="accent2"/>
              </a:solidFill>
              <a:round/>
            </a:ln>
            <a:effectLst/>
          </c:spPr>
          <c:marker>
            <c:symbol val="none"/>
          </c:marker>
          <c:cat>
            <c:strRef>
              <c:f>'6 month MA'!$A$2:$A$146</c:f>
              <c:strCache>
                <c:ptCount val="145"/>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2">
                  <c:v>2024-10</c:v>
                </c:pt>
                <c:pt idx="143">
                  <c:v>2024-11</c:v>
                </c:pt>
                <c:pt idx="144">
                  <c:v>2024-12</c:v>
                </c:pt>
              </c:strCache>
            </c:strRef>
          </c:cat>
          <c:val>
            <c:numRef>
              <c:f>'6 month MA'!$C$2:$C$146</c:f>
              <c:numCache>
                <c:formatCode>General</c:formatCode>
                <c:ptCount val="145"/>
                <c:pt idx="6">
                  <c:v>124.5</c:v>
                </c:pt>
                <c:pt idx="7">
                  <c:v>130.5</c:v>
                </c:pt>
                <c:pt idx="8">
                  <c:v>135.5</c:v>
                </c:pt>
                <c:pt idx="9">
                  <c:v>136.16666666666666</c:v>
                </c:pt>
                <c:pt idx="10">
                  <c:v>134.5</c:v>
                </c:pt>
                <c:pt idx="11">
                  <c:v>131.66666666666666</c:v>
                </c:pt>
                <c:pt idx="12">
                  <c:v>128.83333333333334</c:v>
                </c:pt>
                <c:pt idx="13">
                  <c:v>123.33333333333333</c:v>
                </c:pt>
                <c:pt idx="14">
                  <c:v>119.66666666666667</c:v>
                </c:pt>
                <c:pt idx="15">
                  <c:v>120.5</c:v>
                </c:pt>
                <c:pt idx="16">
                  <c:v>123.16666666666667</c:v>
                </c:pt>
                <c:pt idx="17">
                  <c:v>126.66666666666667</c:v>
                </c:pt>
                <c:pt idx="18">
                  <c:v>131.83333333333334</c:v>
                </c:pt>
                <c:pt idx="19">
                  <c:v>141</c:v>
                </c:pt>
                <c:pt idx="20">
                  <c:v>148.33333333333334</c:v>
                </c:pt>
                <c:pt idx="21">
                  <c:v>151.16666666666666</c:v>
                </c:pt>
                <c:pt idx="22">
                  <c:v>150.83333333333334</c:v>
                </c:pt>
                <c:pt idx="23">
                  <c:v>149</c:v>
                </c:pt>
                <c:pt idx="24">
                  <c:v>147.5</c:v>
                </c:pt>
                <c:pt idx="25">
                  <c:v>143.33333333333334</c:v>
                </c:pt>
                <c:pt idx="26">
                  <c:v>140</c:v>
                </c:pt>
                <c:pt idx="27">
                  <c:v>143.33333333333334</c:v>
                </c:pt>
                <c:pt idx="28">
                  <c:v>148.33333333333334</c:v>
                </c:pt>
                <c:pt idx="29">
                  <c:v>158</c:v>
                </c:pt>
                <c:pt idx="30">
                  <c:v>164.33333333333334</c:v>
                </c:pt>
                <c:pt idx="31">
                  <c:v>173.33333333333334</c:v>
                </c:pt>
                <c:pt idx="32">
                  <c:v>181.5</c:v>
                </c:pt>
                <c:pt idx="33">
                  <c:v>182.5</c:v>
                </c:pt>
                <c:pt idx="34">
                  <c:v>182.33333333333334</c:v>
                </c:pt>
                <c:pt idx="35">
                  <c:v>178</c:v>
                </c:pt>
                <c:pt idx="36">
                  <c:v>176</c:v>
                </c:pt>
                <c:pt idx="37">
                  <c:v>171.33333333333334</c:v>
                </c:pt>
                <c:pt idx="38">
                  <c:v>168.16666666666666</c:v>
                </c:pt>
                <c:pt idx="39">
                  <c:v>169.66666666666666</c:v>
                </c:pt>
                <c:pt idx="40">
                  <c:v>172.83333333333334</c:v>
                </c:pt>
                <c:pt idx="41">
                  <c:v>179</c:v>
                </c:pt>
                <c:pt idx="42">
                  <c:v>187.66666666666666</c:v>
                </c:pt>
                <c:pt idx="43">
                  <c:v>197.5</c:v>
                </c:pt>
                <c:pt idx="44">
                  <c:v>207.83333333333334</c:v>
                </c:pt>
                <c:pt idx="45">
                  <c:v>210.5</c:v>
                </c:pt>
                <c:pt idx="46">
                  <c:v>212.16666666666666</c:v>
                </c:pt>
                <c:pt idx="47">
                  <c:v>210.33333333333334</c:v>
                </c:pt>
                <c:pt idx="48">
                  <c:v>206.33333333333334</c:v>
                </c:pt>
                <c:pt idx="49">
                  <c:v>200.66666666666666</c:v>
                </c:pt>
                <c:pt idx="50">
                  <c:v>193</c:v>
                </c:pt>
                <c:pt idx="51">
                  <c:v>197.5</c:v>
                </c:pt>
                <c:pt idx="52">
                  <c:v>204.83333333333334</c:v>
                </c:pt>
                <c:pt idx="53">
                  <c:v>214.33333333333334</c:v>
                </c:pt>
                <c:pt idx="54">
                  <c:v>222.5</c:v>
                </c:pt>
                <c:pt idx="55">
                  <c:v>233.83333333333334</c:v>
                </c:pt>
                <c:pt idx="56">
                  <c:v>246.5</c:v>
                </c:pt>
                <c:pt idx="57">
                  <c:v>246.66666666666666</c:v>
                </c:pt>
                <c:pt idx="58">
                  <c:v>242.66666666666666</c:v>
                </c:pt>
                <c:pt idx="59">
                  <c:v>234.5</c:v>
                </c:pt>
                <c:pt idx="60">
                  <c:v>227.5</c:v>
                </c:pt>
                <c:pt idx="61">
                  <c:v>217.5</c:v>
                </c:pt>
                <c:pt idx="62">
                  <c:v>203.5</c:v>
                </c:pt>
                <c:pt idx="63">
                  <c:v>203.16666666666666</c:v>
                </c:pt>
                <c:pt idx="64">
                  <c:v>205.83333333333334</c:v>
                </c:pt>
                <c:pt idx="65">
                  <c:v>214.83333333333334</c:v>
                </c:pt>
                <c:pt idx="66">
                  <c:v>225.33333333333334</c:v>
                </c:pt>
                <c:pt idx="67">
                  <c:v>241.66666666666666</c:v>
                </c:pt>
                <c:pt idx="68">
                  <c:v>259.16666666666669</c:v>
                </c:pt>
                <c:pt idx="69">
                  <c:v>263.16666666666669</c:v>
                </c:pt>
                <c:pt idx="70">
                  <c:v>263.5</c:v>
                </c:pt>
                <c:pt idx="71">
                  <c:v>258.33333333333331</c:v>
                </c:pt>
                <c:pt idx="72">
                  <c:v>252.5</c:v>
                </c:pt>
                <c:pt idx="73">
                  <c:v>242.5</c:v>
                </c:pt>
                <c:pt idx="74">
                  <c:v>232.5</c:v>
                </c:pt>
                <c:pt idx="75">
                  <c:v>233.83333333333334</c:v>
                </c:pt>
                <c:pt idx="76">
                  <c:v>240.5</c:v>
                </c:pt>
                <c:pt idx="77">
                  <c:v>251.66666666666666</c:v>
                </c:pt>
                <c:pt idx="78">
                  <c:v>266</c:v>
                </c:pt>
                <c:pt idx="79">
                  <c:v>286.33333333333331</c:v>
                </c:pt>
                <c:pt idx="80">
                  <c:v>305.33333333333331</c:v>
                </c:pt>
                <c:pt idx="81">
                  <c:v>312.83333333333331</c:v>
                </c:pt>
                <c:pt idx="82">
                  <c:v>313.66666666666669</c:v>
                </c:pt>
                <c:pt idx="83">
                  <c:v>308.16666666666669</c:v>
                </c:pt>
                <c:pt idx="84">
                  <c:v>302</c:v>
                </c:pt>
                <c:pt idx="85">
                  <c:v>288.66666666666669</c:v>
                </c:pt>
                <c:pt idx="86">
                  <c:v>277</c:v>
                </c:pt>
                <c:pt idx="87">
                  <c:v>277.83333333333331</c:v>
                </c:pt>
                <c:pt idx="88">
                  <c:v>284.33333333333331</c:v>
                </c:pt>
                <c:pt idx="89">
                  <c:v>297.83333333333331</c:v>
                </c:pt>
                <c:pt idx="90">
                  <c:v>313.83333333333331</c:v>
                </c:pt>
                <c:pt idx="91">
                  <c:v>335.33333333333331</c:v>
                </c:pt>
                <c:pt idx="92">
                  <c:v>356.66666666666669</c:v>
                </c:pt>
                <c:pt idx="93">
                  <c:v>363</c:v>
                </c:pt>
                <c:pt idx="94">
                  <c:v>361.83333333333331</c:v>
                </c:pt>
                <c:pt idx="95">
                  <c:v>354</c:v>
                </c:pt>
                <c:pt idx="96">
                  <c:v>342.66666666666669</c:v>
                </c:pt>
                <c:pt idx="97">
                  <c:v>326.33333333333331</c:v>
                </c:pt>
                <c:pt idx="98">
                  <c:v>309</c:v>
                </c:pt>
                <c:pt idx="99">
                  <c:v>309.16666666666669</c:v>
                </c:pt>
                <c:pt idx="100">
                  <c:v>316.16666666666669</c:v>
                </c:pt>
                <c:pt idx="101">
                  <c:v>330.16666666666669</c:v>
                </c:pt>
                <c:pt idx="102">
                  <c:v>349.5</c:v>
                </c:pt>
                <c:pt idx="103">
                  <c:v>374.5</c:v>
                </c:pt>
                <c:pt idx="104">
                  <c:v>402.16666666666669</c:v>
                </c:pt>
                <c:pt idx="105">
                  <c:v>410.16666666666669</c:v>
                </c:pt>
                <c:pt idx="106">
                  <c:v>410</c:v>
                </c:pt>
                <c:pt idx="107">
                  <c:v>401.66666666666669</c:v>
                </c:pt>
                <c:pt idx="108">
                  <c:v>387.33333333333331</c:v>
                </c:pt>
                <c:pt idx="109">
                  <c:v>366.5</c:v>
                </c:pt>
                <c:pt idx="110">
                  <c:v>341.66666666666669</c:v>
                </c:pt>
                <c:pt idx="111">
                  <c:v>334.66666666666669</c:v>
                </c:pt>
                <c:pt idx="112">
                  <c:v>334.83333333333331</c:v>
                </c:pt>
                <c:pt idx="113">
                  <c:v>344.5</c:v>
                </c:pt>
                <c:pt idx="114">
                  <c:v>361</c:v>
                </c:pt>
                <c:pt idx="115">
                  <c:v>386.16666666666669</c:v>
                </c:pt>
                <c:pt idx="116">
                  <c:v>417.33333333333331</c:v>
                </c:pt>
                <c:pt idx="117">
                  <c:v>424.33333333333331</c:v>
                </c:pt>
                <c:pt idx="118">
                  <c:v>426.16666666666669</c:v>
                </c:pt>
                <c:pt idx="119">
                  <c:v>417.33333333333331</c:v>
                </c:pt>
                <c:pt idx="120">
                  <c:v>401</c:v>
                </c:pt>
                <c:pt idx="121">
                  <c:v>379.16666666666669</c:v>
                </c:pt>
                <c:pt idx="122">
                  <c:v>352</c:v>
                </c:pt>
                <c:pt idx="123">
                  <c:v>352.33333333333331</c:v>
                </c:pt>
                <c:pt idx="124">
                  <c:v>358.5</c:v>
                </c:pt>
                <c:pt idx="125">
                  <c:v>376.83333333333331</c:v>
                </c:pt>
                <c:pt idx="126">
                  <c:v>399.33333333333331</c:v>
                </c:pt>
                <c:pt idx="127">
                  <c:v>430.66666666666669</c:v>
                </c:pt>
                <c:pt idx="128">
                  <c:v>466.83333333333331</c:v>
                </c:pt>
                <c:pt idx="129">
                  <c:v>476.33333333333331</c:v>
                </c:pt>
                <c:pt idx="130">
                  <c:v>478.16666666666669</c:v>
                </c:pt>
                <c:pt idx="131">
                  <c:v>468.5</c:v>
                </c:pt>
                <c:pt idx="132">
                  <c:v>457.33333333333331</c:v>
                </c:pt>
                <c:pt idx="133">
                  <c:v>435.5</c:v>
                </c:pt>
                <c:pt idx="134">
                  <c:v>407.5</c:v>
                </c:pt>
                <c:pt idx="135">
                  <c:v>400.16666666666669</c:v>
                </c:pt>
                <c:pt idx="136">
                  <c:v>409.16666666666669</c:v>
                </c:pt>
                <c:pt idx="137">
                  <c:v>427.5</c:v>
                </c:pt>
                <c:pt idx="138">
                  <c:v>449.16666666666669</c:v>
                </c:pt>
                <c:pt idx="139">
                  <c:v>483.33333333333331</c:v>
                </c:pt>
                <c:pt idx="140">
                  <c:v>519.16666666666663</c:v>
                </c:pt>
                <c:pt idx="142">
                  <c:v>534</c:v>
                </c:pt>
                <c:pt idx="143">
                  <c:v>534</c:v>
                </c:pt>
                <c:pt idx="144">
                  <c:v>534</c:v>
                </c:pt>
              </c:numCache>
            </c:numRef>
          </c:val>
          <c:smooth val="0"/>
          <c:extLst>
            <c:ext xmlns:c16="http://schemas.microsoft.com/office/drawing/2014/chart" uri="{C3380CC4-5D6E-409C-BE32-E72D297353CC}">
              <c16:uniqueId val="{00000001-CE0D-489A-ABC4-1574EB1F6AA9}"/>
            </c:ext>
          </c:extLst>
        </c:ser>
        <c:dLbls>
          <c:showLegendKey val="0"/>
          <c:showVal val="0"/>
          <c:showCatName val="0"/>
          <c:showSerName val="0"/>
          <c:showPercent val="0"/>
          <c:showBubbleSize val="0"/>
        </c:dLbls>
        <c:smooth val="0"/>
        <c:axId val="732469023"/>
        <c:axId val="732470463"/>
      </c:lineChart>
      <c:catAx>
        <c:axId val="73246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470463"/>
        <c:crosses val="autoZero"/>
        <c:auto val="1"/>
        <c:lblAlgn val="ctr"/>
        <c:lblOffset val="100"/>
        <c:noMultiLvlLbl val="0"/>
      </c:catAx>
      <c:valAx>
        <c:axId val="73247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46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Passengers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Passengers</c:v>
          </c:tx>
          <c:spPr>
            <a:ln w="28575" cap="rnd">
              <a:solidFill>
                <a:schemeClr val="accent1"/>
              </a:solidFill>
              <a:round/>
            </a:ln>
            <a:effectLst/>
          </c:spPr>
          <c:marker>
            <c:symbol val="none"/>
          </c:marker>
          <c:cat>
            <c:strRef>
              <c:f>'9 Month MA'!$A$2:$A$145</c:f>
              <c:strCache>
                <c:ptCount val="14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1">
                  <c:v>2024-10</c:v>
                </c:pt>
                <c:pt idx="142">
                  <c:v>2024-11</c:v>
                </c:pt>
                <c:pt idx="143">
                  <c:v>2024-12</c:v>
                </c:pt>
              </c:strCache>
            </c:strRef>
          </c:cat>
          <c:val>
            <c:numRef>
              <c:f>'9 Month MA'!$B$2:$B$145</c:f>
              <c:numCache>
                <c:formatCode>General</c:formatCode>
                <c:ptCount val="144"/>
                <c:pt idx="0">
                  <c:v>112</c:v>
                </c:pt>
                <c:pt idx="1">
                  <c:v>118</c:v>
                </c:pt>
                <c:pt idx="2">
                  <c:v>132</c:v>
                </c:pt>
                <c:pt idx="3">
                  <c:v>129</c:v>
                </c:pt>
                <c:pt idx="4">
                  <c:v>121</c:v>
                </c:pt>
                <c:pt idx="5">
                  <c:v>135</c:v>
                </c:pt>
                <c:pt idx="6">
                  <c:v>148</c:v>
                </c:pt>
                <c:pt idx="7">
                  <c:v>148</c:v>
                </c:pt>
                <c:pt idx="8">
                  <c:v>136</c:v>
                </c:pt>
                <c:pt idx="9">
                  <c:v>119</c:v>
                </c:pt>
                <c:pt idx="10">
                  <c:v>104</c:v>
                </c:pt>
                <c:pt idx="11">
                  <c:v>118</c:v>
                </c:pt>
                <c:pt idx="12">
                  <c:v>115</c:v>
                </c:pt>
                <c:pt idx="13">
                  <c:v>126</c:v>
                </c:pt>
                <c:pt idx="14">
                  <c:v>141</c:v>
                </c:pt>
                <c:pt idx="15">
                  <c:v>135</c:v>
                </c:pt>
                <c:pt idx="16">
                  <c:v>125</c:v>
                </c:pt>
                <c:pt idx="17">
                  <c:v>149</c:v>
                </c:pt>
                <c:pt idx="18">
                  <c:v>170</c:v>
                </c:pt>
                <c:pt idx="19">
                  <c:v>170</c:v>
                </c:pt>
                <c:pt idx="20">
                  <c:v>158</c:v>
                </c:pt>
                <c:pt idx="21">
                  <c:v>133</c:v>
                </c:pt>
                <c:pt idx="22">
                  <c:v>114</c:v>
                </c:pt>
                <c:pt idx="23">
                  <c:v>140</c:v>
                </c:pt>
                <c:pt idx="24">
                  <c:v>145</c:v>
                </c:pt>
                <c:pt idx="25">
                  <c:v>150</c:v>
                </c:pt>
                <c:pt idx="26">
                  <c:v>178</c:v>
                </c:pt>
                <c:pt idx="27">
                  <c:v>163</c:v>
                </c:pt>
                <c:pt idx="28">
                  <c:v>172</c:v>
                </c:pt>
                <c:pt idx="29">
                  <c:v>178</c:v>
                </c:pt>
                <c:pt idx="30">
                  <c:v>199</c:v>
                </c:pt>
                <c:pt idx="31">
                  <c:v>199</c:v>
                </c:pt>
                <c:pt idx="32">
                  <c:v>184</c:v>
                </c:pt>
                <c:pt idx="33">
                  <c:v>162</c:v>
                </c:pt>
                <c:pt idx="34">
                  <c:v>146</c:v>
                </c:pt>
                <c:pt idx="35">
                  <c:v>166</c:v>
                </c:pt>
                <c:pt idx="36">
                  <c:v>171</c:v>
                </c:pt>
                <c:pt idx="37">
                  <c:v>180</c:v>
                </c:pt>
                <c:pt idx="38">
                  <c:v>193</c:v>
                </c:pt>
                <c:pt idx="39">
                  <c:v>181</c:v>
                </c:pt>
                <c:pt idx="40">
                  <c:v>183</c:v>
                </c:pt>
                <c:pt idx="41">
                  <c:v>218</c:v>
                </c:pt>
                <c:pt idx="42">
                  <c:v>230</c:v>
                </c:pt>
                <c:pt idx="43">
                  <c:v>242</c:v>
                </c:pt>
                <c:pt idx="44">
                  <c:v>209</c:v>
                </c:pt>
                <c:pt idx="45">
                  <c:v>191</c:v>
                </c:pt>
                <c:pt idx="46">
                  <c:v>172</c:v>
                </c:pt>
                <c:pt idx="47">
                  <c:v>194</c:v>
                </c:pt>
                <c:pt idx="48">
                  <c:v>196</c:v>
                </c:pt>
                <c:pt idx="49">
                  <c:v>196</c:v>
                </c:pt>
                <c:pt idx="50">
                  <c:v>236</c:v>
                </c:pt>
                <c:pt idx="51">
                  <c:v>235</c:v>
                </c:pt>
                <c:pt idx="52">
                  <c:v>229</c:v>
                </c:pt>
                <c:pt idx="53">
                  <c:v>243</c:v>
                </c:pt>
                <c:pt idx="54">
                  <c:v>264</c:v>
                </c:pt>
                <c:pt idx="55">
                  <c:v>272</c:v>
                </c:pt>
                <c:pt idx="56">
                  <c:v>237</c:v>
                </c:pt>
                <c:pt idx="57">
                  <c:v>211</c:v>
                </c:pt>
                <c:pt idx="58">
                  <c:v>180</c:v>
                </c:pt>
                <c:pt idx="59">
                  <c:v>201</c:v>
                </c:pt>
                <c:pt idx="60">
                  <c:v>204</c:v>
                </c:pt>
                <c:pt idx="61">
                  <c:v>188</c:v>
                </c:pt>
                <c:pt idx="62">
                  <c:v>235</c:v>
                </c:pt>
                <c:pt idx="63">
                  <c:v>227</c:v>
                </c:pt>
                <c:pt idx="64">
                  <c:v>234</c:v>
                </c:pt>
                <c:pt idx="65">
                  <c:v>264</c:v>
                </c:pt>
                <c:pt idx="66">
                  <c:v>302</c:v>
                </c:pt>
                <c:pt idx="67">
                  <c:v>293</c:v>
                </c:pt>
                <c:pt idx="68">
                  <c:v>259</c:v>
                </c:pt>
                <c:pt idx="69">
                  <c:v>229</c:v>
                </c:pt>
                <c:pt idx="70">
                  <c:v>203</c:v>
                </c:pt>
                <c:pt idx="71">
                  <c:v>229</c:v>
                </c:pt>
                <c:pt idx="72">
                  <c:v>242</c:v>
                </c:pt>
                <c:pt idx="73">
                  <c:v>233</c:v>
                </c:pt>
                <c:pt idx="74">
                  <c:v>267</c:v>
                </c:pt>
                <c:pt idx="75">
                  <c:v>269</c:v>
                </c:pt>
                <c:pt idx="76">
                  <c:v>270</c:v>
                </c:pt>
                <c:pt idx="77">
                  <c:v>315</c:v>
                </c:pt>
                <c:pt idx="78">
                  <c:v>364</c:v>
                </c:pt>
                <c:pt idx="79">
                  <c:v>347</c:v>
                </c:pt>
                <c:pt idx="80">
                  <c:v>312</c:v>
                </c:pt>
                <c:pt idx="81">
                  <c:v>274</c:v>
                </c:pt>
                <c:pt idx="82">
                  <c:v>237</c:v>
                </c:pt>
                <c:pt idx="83">
                  <c:v>278</c:v>
                </c:pt>
                <c:pt idx="84">
                  <c:v>284</c:v>
                </c:pt>
                <c:pt idx="85">
                  <c:v>277</c:v>
                </c:pt>
                <c:pt idx="86">
                  <c:v>317</c:v>
                </c:pt>
                <c:pt idx="87">
                  <c:v>313</c:v>
                </c:pt>
                <c:pt idx="88">
                  <c:v>318</c:v>
                </c:pt>
                <c:pt idx="89">
                  <c:v>374</c:v>
                </c:pt>
                <c:pt idx="90">
                  <c:v>413</c:v>
                </c:pt>
                <c:pt idx="91">
                  <c:v>405</c:v>
                </c:pt>
                <c:pt idx="92">
                  <c:v>355</c:v>
                </c:pt>
                <c:pt idx="93">
                  <c:v>306</c:v>
                </c:pt>
                <c:pt idx="94">
                  <c:v>271</c:v>
                </c:pt>
                <c:pt idx="95">
                  <c:v>306</c:v>
                </c:pt>
                <c:pt idx="96">
                  <c:v>315</c:v>
                </c:pt>
                <c:pt idx="97">
                  <c:v>301</c:v>
                </c:pt>
                <c:pt idx="98">
                  <c:v>356</c:v>
                </c:pt>
                <c:pt idx="99">
                  <c:v>348</c:v>
                </c:pt>
                <c:pt idx="100">
                  <c:v>355</c:v>
                </c:pt>
                <c:pt idx="101">
                  <c:v>422</c:v>
                </c:pt>
                <c:pt idx="102">
                  <c:v>465</c:v>
                </c:pt>
                <c:pt idx="103">
                  <c:v>467</c:v>
                </c:pt>
                <c:pt idx="104">
                  <c:v>404</c:v>
                </c:pt>
                <c:pt idx="105">
                  <c:v>347</c:v>
                </c:pt>
                <c:pt idx="106">
                  <c:v>305</c:v>
                </c:pt>
                <c:pt idx="107">
                  <c:v>336</c:v>
                </c:pt>
                <c:pt idx="108">
                  <c:v>340</c:v>
                </c:pt>
                <c:pt idx="109">
                  <c:v>318</c:v>
                </c:pt>
                <c:pt idx="110">
                  <c:v>362</c:v>
                </c:pt>
                <c:pt idx="111">
                  <c:v>348</c:v>
                </c:pt>
                <c:pt idx="112">
                  <c:v>363</c:v>
                </c:pt>
                <c:pt idx="113">
                  <c:v>435</c:v>
                </c:pt>
                <c:pt idx="114">
                  <c:v>491</c:v>
                </c:pt>
                <c:pt idx="115">
                  <c:v>505</c:v>
                </c:pt>
                <c:pt idx="116">
                  <c:v>404</c:v>
                </c:pt>
                <c:pt idx="117">
                  <c:v>359</c:v>
                </c:pt>
                <c:pt idx="118">
                  <c:v>310</c:v>
                </c:pt>
                <c:pt idx="119">
                  <c:v>337</c:v>
                </c:pt>
                <c:pt idx="120">
                  <c:v>360</c:v>
                </c:pt>
                <c:pt idx="121">
                  <c:v>342</c:v>
                </c:pt>
                <c:pt idx="122">
                  <c:v>406</c:v>
                </c:pt>
                <c:pt idx="123">
                  <c:v>396</c:v>
                </c:pt>
                <c:pt idx="124">
                  <c:v>420</c:v>
                </c:pt>
                <c:pt idx="125">
                  <c:v>472</c:v>
                </c:pt>
                <c:pt idx="126">
                  <c:v>548</c:v>
                </c:pt>
                <c:pt idx="127">
                  <c:v>559</c:v>
                </c:pt>
                <c:pt idx="128">
                  <c:v>463</c:v>
                </c:pt>
                <c:pt idx="129">
                  <c:v>407</c:v>
                </c:pt>
                <c:pt idx="130">
                  <c:v>362</c:v>
                </c:pt>
                <c:pt idx="131">
                  <c:v>405</c:v>
                </c:pt>
                <c:pt idx="132">
                  <c:v>417</c:v>
                </c:pt>
                <c:pt idx="133">
                  <c:v>391</c:v>
                </c:pt>
                <c:pt idx="134">
                  <c:v>419</c:v>
                </c:pt>
                <c:pt idx="135">
                  <c:v>461</c:v>
                </c:pt>
                <c:pt idx="136">
                  <c:v>472</c:v>
                </c:pt>
                <c:pt idx="137">
                  <c:v>535</c:v>
                </c:pt>
                <c:pt idx="138">
                  <c:v>622</c:v>
                </c:pt>
                <c:pt idx="139">
                  <c:v>606</c:v>
                </c:pt>
                <c:pt idx="140">
                  <c:v>508</c:v>
                </c:pt>
              </c:numCache>
            </c:numRef>
          </c:val>
          <c:smooth val="0"/>
          <c:extLst>
            <c:ext xmlns:c16="http://schemas.microsoft.com/office/drawing/2014/chart" uri="{C3380CC4-5D6E-409C-BE32-E72D297353CC}">
              <c16:uniqueId val="{00000000-5538-4D60-850B-DD24AE44F472}"/>
            </c:ext>
          </c:extLst>
        </c:ser>
        <c:ser>
          <c:idx val="1"/>
          <c:order val="1"/>
          <c:tx>
            <c:v>Forecasted Passengers</c:v>
          </c:tx>
          <c:spPr>
            <a:ln w="28575" cap="rnd">
              <a:solidFill>
                <a:schemeClr val="accent2"/>
              </a:solidFill>
              <a:round/>
            </a:ln>
            <a:effectLst/>
          </c:spPr>
          <c:marker>
            <c:symbol val="none"/>
          </c:marker>
          <c:cat>
            <c:strRef>
              <c:f>'9 Month MA'!$A$2:$A$145</c:f>
              <c:strCache>
                <c:ptCount val="14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pt idx="60">
                  <c:v>2018-01</c:v>
                </c:pt>
                <c:pt idx="61">
                  <c:v>2018-02</c:v>
                </c:pt>
                <c:pt idx="62">
                  <c:v>2018-03</c:v>
                </c:pt>
                <c:pt idx="63">
                  <c:v>2018-04</c:v>
                </c:pt>
                <c:pt idx="64">
                  <c:v>2018-05</c:v>
                </c:pt>
                <c:pt idx="65">
                  <c:v>2018-06</c:v>
                </c:pt>
                <c:pt idx="66">
                  <c:v>2018-07</c:v>
                </c:pt>
                <c:pt idx="67">
                  <c:v>2018-08</c:v>
                </c:pt>
                <c:pt idx="68">
                  <c:v>2018-09</c:v>
                </c:pt>
                <c:pt idx="69">
                  <c:v>2018-10</c:v>
                </c:pt>
                <c:pt idx="70">
                  <c:v>2018-11</c:v>
                </c:pt>
                <c:pt idx="71">
                  <c:v>2018-12</c:v>
                </c:pt>
                <c:pt idx="72">
                  <c:v>2019-01</c:v>
                </c:pt>
                <c:pt idx="73">
                  <c:v>2019-02</c:v>
                </c:pt>
                <c:pt idx="74">
                  <c:v>2019-03</c:v>
                </c:pt>
                <c:pt idx="75">
                  <c:v>2019-04</c:v>
                </c:pt>
                <c:pt idx="76">
                  <c:v>2019-05</c:v>
                </c:pt>
                <c:pt idx="77">
                  <c:v>2019-06</c:v>
                </c:pt>
                <c:pt idx="78">
                  <c:v>2019-07</c:v>
                </c:pt>
                <c:pt idx="79">
                  <c:v>2019-08</c:v>
                </c:pt>
                <c:pt idx="80">
                  <c:v>2019-09</c:v>
                </c:pt>
                <c:pt idx="81">
                  <c:v>2019-10</c:v>
                </c:pt>
                <c:pt idx="82">
                  <c:v>2019-11</c:v>
                </c:pt>
                <c:pt idx="83">
                  <c:v>2019-12</c:v>
                </c:pt>
                <c:pt idx="84">
                  <c:v>2020-01</c:v>
                </c:pt>
                <c:pt idx="85">
                  <c:v>2020-02</c:v>
                </c:pt>
                <c:pt idx="86">
                  <c:v>2020-03</c:v>
                </c:pt>
                <c:pt idx="87">
                  <c:v>2020-04</c:v>
                </c:pt>
                <c:pt idx="88">
                  <c:v>2020-05</c:v>
                </c:pt>
                <c:pt idx="89">
                  <c:v>2020-06</c:v>
                </c:pt>
                <c:pt idx="90">
                  <c:v>2020-07</c:v>
                </c:pt>
                <c:pt idx="91">
                  <c:v>2020-08</c:v>
                </c:pt>
                <c:pt idx="92">
                  <c:v>2020-09</c:v>
                </c:pt>
                <c:pt idx="93">
                  <c:v>2020-10</c:v>
                </c:pt>
                <c:pt idx="94">
                  <c:v>2020-11</c:v>
                </c:pt>
                <c:pt idx="95">
                  <c:v>2020-12</c:v>
                </c:pt>
                <c:pt idx="96">
                  <c:v>2021-01</c:v>
                </c:pt>
                <c:pt idx="97">
                  <c:v>2021-02</c:v>
                </c:pt>
                <c:pt idx="98">
                  <c:v>2021-03</c:v>
                </c:pt>
                <c:pt idx="99">
                  <c:v>2021-04</c:v>
                </c:pt>
                <c:pt idx="100">
                  <c:v>2021-05</c:v>
                </c:pt>
                <c:pt idx="101">
                  <c:v>2021-06</c:v>
                </c:pt>
                <c:pt idx="102">
                  <c:v>2021-07</c:v>
                </c:pt>
                <c:pt idx="103">
                  <c:v>2021-08</c:v>
                </c:pt>
                <c:pt idx="104">
                  <c:v>2021-09</c:v>
                </c:pt>
                <c:pt idx="105">
                  <c:v>2021-10</c:v>
                </c:pt>
                <c:pt idx="106">
                  <c:v>2021-11</c:v>
                </c:pt>
                <c:pt idx="107">
                  <c:v>2021-12</c:v>
                </c:pt>
                <c:pt idx="108">
                  <c:v>2022-01</c:v>
                </c:pt>
                <c:pt idx="109">
                  <c:v>2022-02</c:v>
                </c:pt>
                <c:pt idx="110">
                  <c:v>2022-03</c:v>
                </c:pt>
                <c:pt idx="111">
                  <c:v>2022-04</c:v>
                </c:pt>
                <c:pt idx="112">
                  <c:v>2022-05</c:v>
                </c:pt>
                <c:pt idx="113">
                  <c:v>2022-06</c:v>
                </c:pt>
                <c:pt idx="114">
                  <c:v>2022-07</c:v>
                </c:pt>
                <c:pt idx="115">
                  <c:v>2022-08</c:v>
                </c:pt>
                <c:pt idx="116">
                  <c:v>2022-09</c:v>
                </c:pt>
                <c:pt idx="117">
                  <c:v>2022-10</c:v>
                </c:pt>
                <c:pt idx="118">
                  <c:v>2022-11</c:v>
                </c:pt>
                <c:pt idx="119">
                  <c:v>2022-12</c:v>
                </c:pt>
                <c:pt idx="120">
                  <c:v>2023-01</c:v>
                </c:pt>
                <c:pt idx="121">
                  <c:v>2023-02</c:v>
                </c:pt>
                <c:pt idx="122">
                  <c:v>2023-03</c:v>
                </c:pt>
                <c:pt idx="123">
                  <c:v>2023-04</c:v>
                </c:pt>
                <c:pt idx="124">
                  <c:v>2023-05</c:v>
                </c:pt>
                <c:pt idx="125">
                  <c:v>2023-06</c:v>
                </c:pt>
                <c:pt idx="126">
                  <c:v>2023-07</c:v>
                </c:pt>
                <c:pt idx="127">
                  <c:v>2023-08</c:v>
                </c:pt>
                <c:pt idx="128">
                  <c:v>2023-09</c:v>
                </c:pt>
                <c:pt idx="129">
                  <c:v>2023-10</c:v>
                </c:pt>
                <c:pt idx="130">
                  <c:v>2023-11</c:v>
                </c:pt>
                <c:pt idx="131">
                  <c:v>2023-12</c:v>
                </c:pt>
                <c:pt idx="132">
                  <c:v>2024-01</c:v>
                </c:pt>
                <c:pt idx="133">
                  <c:v>2024-02</c:v>
                </c:pt>
                <c:pt idx="134">
                  <c:v>2024-03</c:v>
                </c:pt>
                <c:pt idx="135">
                  <c:v>2024-04</c:v>
                </c:pt>
                <c:pt idx="136">
                  <c:v>2024-05</c:v>
                </c:pt>
                <c:pt idx="137">
                  <c:v>2024-06</c:v>
                </c:pt>
                <c:pt idx="138">
                  <c:v>2024-07</c:v>
                </c:pt>
                <c:pt idx="139">
                  <c:v>2024-08</c:v>
                </c:pt>
                <c:pt idx="140">
                  <c:v>2024-09</c:v>
                </c:pt>
                <c:pt idx="141">
                  <c:v>2024-10</c:v>
                </c:pt>
                <c:pt idx="142">
                  <c:v>2024-11</c:v>
                </c:pt>
                <c:pt idx="143">
                  <c:v>2024-12</c:v>
                </c:pt>
              </c:strCache>
            </c:strRef>
          </c:cat>
          <c:val>
            <c:numRef>
              <c:f>'9 Month MA'!$C$2:$C$145</c:f>
              <c:numCache>
                <c:formatCode>General</c:formatCode>
                <c:ptCount val="144"/>
                <c:pt idx="9">
                  <c:v>131</c:v>
                </c:pt>
                <c:pt idx="10">
                  <c:v>131.77777777777777</c:v>
                </c:pt>
                <c:pt idx="11">
                  <c:v>130.22222222222223</c:v>
                </c:pt>
                <c:pt idx="12">
                  <c:v>128.66666666666666</c:v>
                </c:pt>
                <c:pt idx="13">
                  <c:v>127.11111111111111</c:v>
                </c:pt>
                <c:pt idx="14">
                  <c:v>127.66666666666667</c:v>
                </c:pt>
                <c:pt idx="15">
                  <c:v>128.33333333333334</c:v>
                </c:pt>
                <c:pt idx="16">
                  <c:v>126.88888888888889</c:v>
                </c:pt>
                <c:pt idx="17">
                  <c:v>124.33333333333333</c:v>
                </c:pt>
                <c:pt idx="18">
                  <c:v>125.77777777777777</c:v>
                </c:pt>
                <c:pt idx="19">
                  <c:v>131.44444444444446</c:v>
                </c:pt>
                <c:pt idx="20">
                  <c:v>138.77777777777777</c:v>
                </c:pt>
                <c:pt idx="21">
                  <c:v>143.22222222222223</c:v>
                </c:pt>
                <c:pt idx="22">
                  <c:v>145.22222222222223</c:v>
                </c:pt>
                <c:pt idx="23">
                  <c:v>143.88888888888889</c:v>
                </c:pt>
                <c:pt idx="24">
                  <c:v>143.77777777777777</c:v>
                </c:pt>
                <c:pt idx="25">
                  <c:v>144.88888888888889</c:v>
                </c:pt>
                <c:pt idx="26">
                  <c:v>147.66666666666666</c:v>
                </c:pt>
                <c:pt idx="27">
                  <c:v>150.88888888888889</c:v>
                </c:pt>
                <c:pt idx="28">
                  <c:v>150.11111111111111</c:v>
                </c:pt>
                <c:pt idx="29">
                  <c:v>150.33333333333334</c:v>
                </c:pt>
                <c:pt idx="30">
                  <c:v>152.55555555555554</c:v>
                </c:pt>
                <c:pt idx="31">
                  <c:v>159.88888888888889</c:v>
                </c:pt>
                <c:pt idx="32">
                  <c:v>169.33333333333334</c:v>
                </c:pt>
                <c:pt idx="33">
                  <c:v>174.22222222222223</c:v>
                </c:pt>
                <c:pt idx="34">
                  <c:v>176.11111111111111</c:v>
                </c:pt>
                <c:pt idx="35">
                  <c:v>175.66666666666666</c:v>
                </c:pt>
                <c:pt idx="36">
                  <c:v>174.33333333333334</c:v>
                </c:pt>
                <c:pt idx="37">
                  <c:v>175.22222222222223</c:v>
                </c:pt>
                <c:pt idx="38">
                  <c:v>176.11111111111111</c:v>
                </c:pt>
                <c:pt idx="39">
                  <c:v>177.77777777777777</c:v>
                </c:pt>
                <c:pt idx="40">
                  <c:v>175.77777777777777</c:v>
                </c:pt>
                <c:pt idx="41">
                  <c:v>174</c:v>
                </c:pt>
                <c:pt idx="42">
                  <c:v>177.77777777777777</c:v>
                </c:pt>
                <c:pt idx="43">
                  <c:v>185.33333333333334</c:v>
                </c:pt>
                <c:pt idx="44">
                  <c:v>196</c:v>
                </c:pt>
                <c:pt idx="45">
                  <c:v>200.77777777777777</c:v>
                </c:pt>
                <c:pt idx="46">
                  <c:v>203</c:v>
                </c:pt>
                <c:pt idx="47">
                  <c:v>202.11111111111111</c:v>
                </c:pt>
                <c:pt idx="48">
                  <c:v>202.22222222222223</c:v>
                </c:pt>
                <c:pt idx="49">
                  <c:v>203.88888888888889</c:v>
                </c:pt>
                <c:pt idx="50">
                  <c:v>205.33333333333334</c:v>
                </c:pt>
                <c:pt idx="51">
                  <c:v>207.33333333333334</c:v>
                </c:pt>
                <c:pt idx="52">
                  <c:v>207.88888888888889</c:v>
                </c:pt>
                <c:pt idx="53">
                  <c:v>206.44444444444446</c:v>
                </c:pt>
                <c:pt idx="54">
                  <c:v>210.22222222222223</c:v>
                </c:pt>
                <c:pt idx="55">
                  <c:v>218.33333333333334</c:v>
                </c:pt>
                <c:pt idx="56">
                  <c:v>229.44444444444446</c:v>
                </c:pt>
                <c:pt idx="57">
                  <c:v>234.22222222222223</c:v>
                </c:pt>
                <c:pt idx="58">
                  <c:v>235.88888888888889</c:v>
                </c:pt>
                <c:pt idx="59">
                  <c:v>234.11111111111111</c:v>
                </c:pt>
                <c:pt idx="60">
                  <c:v>230.22222222222223</c:v>
                </c:pt>
                <c:pt idx="61">
                  <c:v>226.77777777777777</c:v>
                </c:pt>
                <c:pt idx="62">
                  <c:v>222.22222222222223</c:v>
                </c:pt>
                <c:pt idx="63">
                  <c:v>221.33333333333334</c:v>
                </c:pt>
                <c:pt idx="64">
                  <c:v>217.22222222222223</c:v>
                </c:pt>
                <c:pt idx="65">
                  <c:v>213</c:v>
                </c:pt>
                <c:pt idx="66">
                  <c:v>216</c:v>
                </c:pt>
                <c:pt idx="67">
                  <c:v>226.11111111111111</c:v>
                </c:pt>
                <c:pt idx="68">
                  <c:v>238.66666666666666</c:v>
                </c:pt>
                <c:pt idx="69">
                  <c:v>245.11111111111111</c:v>
                </c:pt>
                <c:pt idx="70">
                  <c:v>247.88888888888889</c:v>
                </c:pt>
                <c:pt idx="71">
                  <c:v>249.55555555555554</c:v>
                </c:pt>
                <c:pt idx="72">
                  <c:v>248.88888888888889</c:v>
                </c:pt>
                <c:pt idx="73">
                  <c:v>250.55555555555554</c:v>
                </c:pt>
                <c:pt idx="74">
                  <c:v>250.44444444444446</c:v>
                </c:pt>
                <c:pt idx="75">
                  <c:v>250.77777777777777</c:v>
                </c:pt>
                <c:pt idx="76">
                  <c:v>247.11111111111111</c:v>
                </c:pt>
                <c:pt idx="77">
                  <c:v>244.55555555555554</c:v>
                </c:pt>
                <c:pt idx="78">
                  <c:v>250.77777777777777</c:v>
                </c:pt>
                <c:pt idx="79">
                  <c:v>265.77777777777777</c:v>
                </c:pt>
                <c:pt idx="80">
                  <c:v>281.77777777777777</c:v>
                </c:pt>
                <c:pt idx="81">
                  <c:v>291</c:v>
                </c:pt>
                <c:pt idx="82">
                  <c:v>294.55555555555554</c:v>
                </c:pt>
                <c:pt idx="83">
                  <c:v>295</c:v>
                </c:pt>
                <c:pt idx="84">
                  <c:v>296.22222222222223</c:v>
                </c:pt>
                <c:pt idx="85">
                  <c:v>297.88888888888891</c:v>
                </c:pt>
                <c:pt idx="86">
                  <c:v>298.66666666666669</c:v>
                </c:pt>
                <c:pt idx="87">
                  <c:v>298.88888888888891</c:v>
                </c:pt>
                <c:pt idx="88">
                  <c:v>293.22222222222223</c:v>
                </c:pt>
                <c:pt idx="89">
                  <c:v>290</c:v>
                </c:pt>
                <c:pt idx="90">
                  <c:v>296.88888888888891</c:v>
                </c:pt>
                <c:pt idx="91">
                  <c:v>312.33333333333331</c:v>
                </c:pt>
                <c:pt idx="92">
                  <c:v>331</c:v>
                </c:pt>
                <c:pt idx="93">
                  <c:v>339.55555555555554</c:v>
                </c:pt>
                <c:pt idx="94">
                  <c:v>342</c:v>
                </c:pt>
                <c:pt idx="95">
                  <c:v>341.33333333333331</c:v>
                </c:pt>
                <c:pt idx="96">
                  <c:v>340.11111111111109</c:v>
                </c:pt>
                <c:pt idx="97">
                  <c:v>340.33333333333331</c:v>
                </c:pt>
                <c:pt idx="98">
                  <c:v>338.44444444444446</c:v>
                </c:pt>
                <c:pt idx="99">
                  <c:v>336.44444444444446</c:v>
                </c:pt>
                <c:pt idx="100">
                  <c:v>329.22222222222223</c:v>
                </c:pt>
                <c:pt idx="101">
                  <c:v>323.66666666666669</c:v>
                </c:pt>
                <c:pt idx="102">
                  <c:v>331.11111111111109</c:v>
                </c:pt>
                <c:pt idx="103">
                  <c:v>348.77777777777777</c:v>
                </c:pt>
                <c:pt idx="104">
                  <c:v>370.55555555555554</c:v>
                </c:pt>
                <c:pt idx="105">
                  <c:v>381.44444444444446</c:v>
                </c:pt>
                <c:pt idx="106">
                  <c:v>385</c:v>
                </c:pt>
                <c:pt idx="107">
                  <c:v>385.44444444444446</c:v>
                </c:pt>
                <c:pt idx="108">
                  <c:v>383.22222222222223</c:v>
                </c:pt>
                <c:pt idx="109">
                  <c:v>382.33333333333331</c:v>
                </c:pt>
                <c:pt idx="110">
                  <c:v>378.22222222222223</c:v>
                </c:pt>
                <c:pt idx="111">
                  <c:v>371.55555555555554</c:v>
                </c:pt>
                <c:pt idx="112">
                  <c:v>358.55555555555554</c:v>
                </c:pt>
                <c:pt idx="113">
                  <c:v>347</c:v>
                </c:pt>
                <c:pt idx="114">
                  <c:v>350.44444444444446</c:v>
                </c:pt>
                <c:pt idx="115">
                  <c:v>366.44444444444446</c:v>
                </c:pt>
                <c:pt idx="116">
                  <c:v>388.66666666666669</c:v>
                </c:pt>
                <c:pt idx="117">
                  <c:v>396.22222222222223</c:v>
                </c:pt>
                <c:pt idx="118">
                  <c:v>398.33333333333331</c:v>
                </c:pt>
                <c:pt idx="119">
                  <c:v>397.44444444444446</c:v>
                </c:pt>
                <c:pt idx="120">
                  <c:v>394.66666666666669</c:v>
                </c:pt>
                <c:pt idx="121">
                  <c:v>396</c:v>
                </c:pt>
                <c:pt idx="122">
                  <c:v>393.66666666666669</c:v>
                </c:pt>
                <c:pt idx="123">
                  <c:v>390.44444444444446</c:v>
                </c:pt>
                <c:pt idx="124">
                  <c:v>379.88888888888891</c:v>
                </c:pt>
                <c:pt idx="125">
                  <c:v>370.44444444444446</c:v>
                </c:pt>
                <c:pt idx="126">
                  <c:v>378</c:v>
                </c:pt>
                <c:pt idx="127">
                  <c:v>399</c:v>
                </c:pt>
                <c:pt idx="128">
                  <c:v>426.66666666666669</c:v>
                </c:pt>
                <c:pt idx="129">
                  <c:v>440.66666666666669</c:v>
                </c:pt>
                <c:pt idx="130">
                  <c:v>445.88888888888891</c:v>
                </c:pt>
                <c:pt idx="131">
                  <c:v>448.11111111111109</c:v>
                </c:pt>
                <c:pt idx="132">
                  <c:v>448</c:v>
                </c:pt>
                <c:pt idx="133">
                  <c:v>450.33333333333331</c:v>
                </c:pt>
                <c:pt idx="134">
                  <c:v>447.11111111111109</c:v>
                </c:pt>
                <c:pt idx="135">
                  <c:v>441.22222222222223</c:v>
                </c:pt>
                <c:pt idx="136">
                  <c:v>431.55555555555554</c:v>
                </c:pt>
                <c:pt idx="137">
                  <c:v>421.88888888888891</c:v>
                </c:pt>
                <c:pt idx="138">
                  <c:v>429.88888888888891</c:v>
                </c:pt>
                <c:pt idx="139">
                  <c:v>453.77777777777777</c:v>
                </c:pt>
                <c:pt idx="140">
                  <c:v>480.88888888888891</c:v>
                </c:pt>
                <c:pt idx="141">
                  <c:v>492.33333333333331</c:v>
                </c:pt>
                <c:pt idx="142">
                  <c:v>492.33333333333331</c:v>
                </c:pt>
                <c:pt idx="143">
                  <c:v>492.33333333333331</c:v>
                </c:pt>
              </c:numCache>
            </c:numRef>
          </c:val>
          <c:smooth val="0"/>
          <c:extLst>
            <c:ext xmlns:c16="http://schemas.microsoft.com/office/drawing/2014/chart" uri="{C3380CC4-5D6E-409C-BE32-E72D297353CC}">
              <c16:uniqueId val="{00000001-5538-4D60-850B-DD24AE44F472}"/>
            </c:ext>
          </c:extLst>
        </c:ser>
        <c:dLbls>
          <c:showLegendKey val="0"/>
          <c:showVal val="0"/>
          <c:showCatName val="0"/>
          <c:showSerName val="0"/>
          <c:showPercent val="0"/>
          <c:showBubbleSize val="0"/>
        </c:dLbls>
        <c:smooth val="0"/>
        <c:axId val="688390655"/>
        <c:axId val="732469503"/>
      </c:lineChart>
      <c:catAx>
        <c:axId val="68839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469503"/>
        <c:crosses val="autoZero"/>
        <c:auto val="1"/>
        <c:lblAlgn val="ctr"/>
        <c:lblOffset val="100"/>
        <c:noMultiLvlLbl val="0"/>
      </c:catAx>
      <c:valAx>
        <c:axId val="732469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39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FA8FE-8259-4655-9BAD-D79DABE9581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5C6A8B0-79E6-42FA-B40A-EB07A41DBA4D}">
      <dgm:prSet/>
      <dgm:spPr/>
      <dgm:t>
        <a:bodyPr/>
        <a:lstStyle/>
        <a:p>
          <a:pPr>
            <a:defRPr cap="all"/>
          </a:pPr>
          <a:r>
            <a:rPr lang="en-US"/>
            <a:t>Average of previous periods is used as forecast for next period</a:t>
          </a:r>
        </a:p>
      </dgm:t>
    </dgm:pt>
    <dgm:pt modelId="{98139AA4-9982-47D2-922C-E714EB1C28E2}" type="parTrans" cxnId="{3401BBEC-4265-4D6B-AF5F-1B4BED246E6D}">
      <dgm:prSet/>
      <dgm:spPr/>
      <dgm:t>
        <a:bodyPr/>
        <a:lstStyle/>
        <a:p>
          <a:endParaRPr lang="en-US"/>
        </a:p>
      </dgm:t>
    </dgm:pt>
    <dgm:pt modelId="{C72114E8-2315-42EB-9FD4-1785B1C3F930}" type="sibTrans" cxnId="{3401BBEC-4265-4D6B-AF5F-1B4BED246E6D}">
      <dgm:prSet/>
      <dgm:spPr/>
      <dgm:t>
        <a:bodyPr/>
        <a:lstStyle/>
        <a:p>
          <a:endParaRPr lang="en-US"/>
        </a:p>
      </dgm:t>
    </dgm:pt>
    <dgm:pt modelId="{F98B36CD-1294-44C1-8C6A-513AA97ED9C4}">
      <dgm:prSet/>
      <dgm:spPr/>
      <dgm:t>
        <a:bodyPr/>
        <a:lstStyle/>
        <a:p>
          <a:pPr>
            <a:defRPr cap="all"/>
          </a:pPr>
          <a:r>
            <a:rPr lang="en-US" dirty="0"/>
            <a:t>We did 3-month, 6-month, and 9-month</a:t>
          </a:r>
        </a:p>
      </dgm:t>
    </dgm:pt>
    <dgm:pt modelId="{E1834144-E77A-48A0-ABAF-02DBA1666D62}" type="parTrans" cxnId="{779A053C-7941-4E5E-AD44-D19E532A08BB}">
      <dgm:prSet/>
      <dgm:spPr/>
      <dgm:t>
        <a:bodyPr/>
        <a:lstStyle/>
        <a:p>
          <a:endParaRPr lang="en-US"/>
        </a:p>
      </dgm:t>
    </dgm:pt>
    <dgm:pt modelId="{CE837715-32E9-4082-8E37-6C3FE4708236}" type="sibTrans" cxnId="{779A053C-7941-4E5E-AD44-D19E532A08BB}">
      <dgm:prSet/>
      <dgm:spPr/>
      <dgm:t>
        <a:bodyPr/>
        <a:lstStyle/>
        <a:p>
          <a:endParaRPr lang="en-US"/>
        </a:p>
      </dgm:t>
    </dgm:pt>
    <dgm:pt modelId="{39869D2D-2C88-498A-B4CD-F72B48506F46}">
      <dgm:prSet/>
      <dgm:spPr/>
      <dgm:t>
        <a:bodyPr/>
        <a:lstStyle/>
        <a:p>
          <a:pPr>
            <a:defRPr cap="all"/>
          </a:pPr>
          <a:r>
            <a:rPr lang="en-US"/>
            <a:t>Most useful with little seasonality</a:t>
          </a:r>
        </a:p>
      </dgm:t>
    </dgm:pt>
    <dgm:pt modelId="{817D460F-7918-45D6-AFFF-5983D9F9F2A9}" type="parTrans" cxnId="{58D12361-8B3F-4FA4-90C4-A5EA2654DC9E}">
      <dgm:prSet/>
      <dgm:spPr/>
      <dgm:t>
        <a:bodyPr/>
        <a:lstStyle/>
        <a:p>
          <a:endParaRPr lang="en-US"/>
        </a:p>
      </dgm:t>
    </dgm:pt>
    <dgm:pt modelId="{E534D15D-C337-43D4-926A-5C0E703EDDF9}" type="sibTrans" cxnId="{58D12361-8B3F-4FA4-90C4-A5EA2654DC9E}">
      <dgm:prSet/>
      <dgm:spPr/>
      <dgm:t>
        <a:bodyPr/>
        <a:lstStyle/>
        <a:p>
          <a:endParaRPr lang="en-US"/>
        </a:p>
      </dgm:t>
    </dgm:pt>
    <dgm:pt modelId="{3662730F-9031-4E32-8AD9-BB4CDA0944AA}" type="pres">
      <dgm:prSet presAssocID="{22CFA8FE-8259-4655-9BAD-D79DABE9581B}" presName="root" presStyleCnt="0">
        <dgm:presLayoutVars>
          <dgm:dir/>
          <dgm:resizeHandles val="exact"/>
        </dgm:presLayoutVars>
      </dgm:prSet>
      <dgm:spPr/>
    </dgm:pt>
    <dgm:pt modelId="{F478E78B-B27F-47BF-828E-496B6661C62F}" type="pres">
      <dgm:prSet presAssocID="{15C6A8B0-79E6-42FA-B40A-EB07A41DBA4D}" presName="compNode" presStyleCnt="0"/>
      <dgm:spPr/>
    </dgm:pt>
    <dgm:pt modelId="{B064E87A-0EE5-4A62-89A0-F8E498E7627E}" type="pres">
      <dgm:prSet presAssocID="{15C6A8B0-79E6-42FA-B40A-EB07A41DBA4D}" presName="iconBgRect" presStyleLbl="bgShp" presStyleIdx="0" presStyleCnt="3"/>
      <dgm:spPr/>
    </dgm:pt>
    <dgm:pt modelId="{5DF1A607-245E-4A5C-9303-AC48D6AC1232}" type="pres">
      <dgm:prSet presAssocID="{15C6A8B0-79E6-42FA-B40A-EB07A41DBA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3674282-095B-4904-8168-EA0AAE2D2AB1}" type="pres">
      <dgm:prSet presAssocID="{15C6A8B0-79E6-42FA-B40A-EB07A41DBA4D}" presName="spaceRect" presStyleCnt="0"/>
      <dgm:spPr/>
    </dgm:pt>
    <dgm:pt modelId="{626A7DF9-D9B6-42FA-BC5C-736F36F2BE24}" type="pres">
      <dgm:prSet presAssocID="{15C6A8B0-79E6-42FA-B40A-EB07A41DBA4D}" presName="textRect" presStyleLbl="revTx" presStyleIdx="0" presStyleCnt="3">
        <dgm:presLayoutVars>
          <dgm:chMax val="1"/>
          <dgm:chPref val="1"/>
        </dgm:presLayoutVars>
      </dgm:prSet>
      <dgm:spPr/>
    </dgm:pt>
    <dgm:pt modelId="{3A3AE82D-CB52-4AFA-BDD1-118772CC6C61}" type="pres">
      <dgm:prSet presAssocID="{C72114E8-2315-42EB-9FD4-1785B1C3F930}" presName="sibTrans" presStyleCnt="0"/>
      <dgm:spPr/>
    </dgm:pt>
    <dgm:pt modelId="{DBCCB897-06D3-4B55-B58C-83B8ECC85082}" type="pres">
      <dgm:prSet presAssocID="{F98B36CD-1294-44C1-8C6A-513AA97ED9C4}" presName="compNode" presStyleCnt="0"/>
      <dgm:spPr/>
    </dgm:pt>
    <dgm:pt modelId="{4CC04E18-19C3-472B-8084-AC057A6FE417}" type="pres">
      <dgm:prSet presAssocID="{F98B36CD-1294-44C1-8C6A-513AA97ED9C4}" presName="iconBgRect" presStyleLbl="bgShp" presStyleIdx="1" presStyleCnt="3"/>
      <dgm:spPr/>
    </dgm:pt>
    <dgm:pt modelId="{9412F0D3-3C1D-42FB-84A3-BB0367FB1C30}" type="pres">
      <dgm:prSet presAssocID="{F98B36CD-1294-44C1-8C6A-513AA97ED9C4}" presName="iconRect" presStyleLbl="node1" presStyleIdx="1" presStyleCnt="3" custLinFactX="59264" custLinFactY="2472"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ce cream"/>
        </a:ext>
      </dgm:extLst>
    </dgm:pt>
    <dgm:pt modelId="{2C60A4BC-0263-4A70-8C40-379CA08A3FBB}" type="pres">
      <dgm:prSet presAssocID="{F98B36CD-1294-44C1-8C6A-513AA97ED9C4}" presName="spaceRect" presStyleCnt="0"/>
      <dgm:spPr/>
    </dgm:pt>
    <dgm:pt modelId="{11C258DE-C70F-42C3-A68E-C0EA9C59C99F}" type="pres">
      <dgm:prSet presAssocID="{F98B36CD-1294-44C1-8C6A-513AA97ED9C4}" presName="textRect" presStyleLbl="revTx" presStyleIdx="1" presStyleCnt="3">
        <dgm:presLayoutVars>
          <dgm:chMax val="1"/>
          <dgm:chPref val="1"/>
        </dgm:presLayoutVars>
      </dgm:prSet>
      <dgm:spPr/>
    </dgm:pt>
    <dgm:pt modelId="{C3930904-F0CB-452F-8012-90E5F5291EEF}" type="pres">
      <dgm:prSet presAssocID="{CE837715-32E9-4082-8E37-6C3FE4708236}" presName="sibTrans" presStyleCnt="0"/>
      <dgm:spPr/>
    </dgm:pt>
    <dgm:pt modelId="{B81C7D83-0E0F-41FC-95D8-B9B7D7BF372C}" type="pres">
      <dgm:prSet presAssocID="{39869D2D-2C88-498A-B4CD-F72B48506F46}" presName="compNode" presStyleCnt="0"/>
      <dgm:spPr/>
    </dgm:pt>
    <dgm:pt modelId="{6EE17DFD-DC12-4DF3-9E06-2351B6D69A4D}" type="pres">
      <dgm:prSet presAssocID="{39869D2D-2C88-498A-B4CD-F72B48506F46}" presName="iconBgRect" presStyleLbl="bgShp" presStyleIdx="2" presStyleCnt="3"/>
      <dgm:spPr/>
    </dgm:pt>
    <dgm:pt modelId="{8A21C59E-0B65-4A71-A5A8-398DED2D14A9}" type="pres">
      <dgm:prSet presAssocID="{39869D2D-2C88-498A-B4CD-F72B48506F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8D3EC77F-4746-486B-8531-F5495A48FE5D}" type="pres">
      <dgm:prSet presAssocID="{39869D2D-2C88-498A-B4CD-F72B48506F46}" presName="spaceRect" presStyleCnt="0"/>
      <dgm:spPr/>
    </dgm:pt>
    <dgm:pt modelId="{1A8FCF1F-409B-44D1-9A2F-11C580AA9BA0}" type="pres">
      <dgm:prSet presAssocID="{39869D2D-2C88-498A-B4CD-F72B48506F46}" presName="textRect" presStyleLbl="revTx" presStyleIdx="2" presStyleCnt="3">
        <dgm:presLayoutVars>
          <dgm:chMax val="1"/>
          <dgm:chPref val="1"/>
        </dgm:presLayoutVars>
      </dgm:prSet>
      <dgm:spPr/>
    </dgm:pt>
  </dgm:ptLst>
  <dgm:cxnLst>
    <dgm:cxn modelId="{CF48CB2C-C4D0-4DCD-9981-5D4278CD2045}" type="presOf" srcId="{39869D2D-2C88-498A-B4CD-F72B48506F46}" destId="{1A8FCF1F-409B-44D1-9A2F-11C580AA9BA0}" srcOrd="0" destOrd="0" presId="urn:microsoft.com/office/officeart/2018/5/layout/IconCircleLabelList"/>
    <dgm:cxn modelId="{779A053C-7941-4E5E-AD44-D19E532A08BB}" srcId="{22CFA8FE-8259-4655-9BAD-D79DABE9581B}" destId="{F98B36CD-1294-44C1-8C6A-513AA97ED9C4}" srcOrd="1" destOrd="0" parTransId="{E1834144-E77A-48A0-ABAF-02DBA1666D62}" sibTransId="{CE837715-32E9-4082-8E37-6C3FE4708236}"/>
    <dgm:cxn modelId="{58D12361-8B3F-4FA4-90C4-A5EA2654DC9E}" srcId="{22CFA8FE-8259-4655-9BAD-D79DABE9581B}" destId="{39869D2D-2C88-498A-B4CD-F72B48506F46}" srcOrd="2" destOrd="0" parTransId="{817D460F-7918-45D6-AFFF-5983D9F9F2A9}" sibTransId="{E534D15D-C337-43D4-926A-5C0E703EDDF9}"/>
    <dgm:cxn modelId="{CBADD582-FA65-41D3-80FE-DAC5AF6DB04E}" type="presOf" srcId="{15C6A8B0-79E6-42FA-B40A-EB07A41DBA4D}" destId="{626A7DF9-D9B6-42FA-BC5C-736F36F2BE24}" srcOrd="0" destOrd="0" presId="urn:microsoft.com/office/officeart/2018/5/layout/IconCircleLabelList"/>
    <dgm:cxn modelId="{1B1575A4-CFCD-4510-B165-E28BBFD442F5}" type="presOf" srcId="{F98B36CD-1294-44C1-8C6A-513AA97ED9C4}" destId="{11C258DE-C70F-42C3-A68E-C0EA9C59C99F}" srcOrd="0" destOrd="0" presId="urn:microsoft.com/office/officeart/2018/5/layout/IconCircleLabelList"/>
    <dgm:cxn modelId="{3401BBEC-4265-4D6B-AF5F-1B4BED246E6D}" srcId="{22CFA8FE-8259-4655-9BAD-D79DABE9581B}" destId="{15C6A8B0-79E6-42FA-B40A-EB07A41DBA4D}" srcOrd="0" destOrd="0" parTransId="{98139AA4-9982-47D2-922C-E714EB1C28E2}" sibTransId="{C72114E8-2315-42EB-9FD4-1785B1C3F930}"/>
    <dgm:cxn modelId="{4A8026EE-5867-499B-B22F-8E3E18726D94}" type="presOf" srcId="{22CFA8FE-8259-4655-9BAD-D79DABE9581B}" destId="{3662730F-9031-4E32-8AD9-BB4CDA0944AA}" srcOrd="0" destOrd="0" presId="urn:microsoft.com/office/officeart/2018/5/layout/IconCircleLabelList"/>
    <dgm:cxn modelId="{F59A48F6-49FE-497D-96F6-22A5F31043D5}" type="presParOf" srcId="{3662730F-9031-4E32-8AD9-BB4CDA0944AA}" destId="{F478E78B-B27F-47BF-828E-496B6661C62F}" srcOrd="0" destOrd="0" presId="urn:microsoft.com/office/officeart/2018/5/layout/IconCircleLabelList"/>
    <dgm:cxn modelId="{888DFE11-31E5-493B-98C9-15D41C35AB0B}" type="presParOf" srcId="{F478E78B-B27F-47BF-828E-496B6661C62F}" destId="{B064E87A-0EE5-4A62-89A0-F8E498E7627E}" srcOrd="0" destOrd="0" presId="urn:microsoft.com/office/officeart/2018/5/layout/IconCircleLabelList"/>
    <dgm:cxn modelId="{CD3E579A-6942-40E9-9A70-3488ACD51832}" type="presParOf" srcId="{F478E78B-B27F-47BF-828E-496B6661C62F}" destId="{5DF1A607-245E-4A5C-9303-AC48D6AC1232}" srcOrd="1" destOrd="0" presId="urn:microsoft.com/office/officeart/2018/5/layout/IconCircleLabelList"/>
    <dgm:cxn modelId="{8C51C310-79EF-44FF-A924-565E2B5E8E0A}" type="presParOf" srcId="{F478E78B-B27F-47BF-828E-496B6661C62F}" destId="{43674282-095B-4904-8168-EA0AAE2D2AB1}" srcOrd="2" destOrd="0" presId="urn:microsoft.com/office/officeart/2018/5/layout/IconCircleLabelList"/>
    <dgm:cxn modelId="{E3427EF5-AFA0-4217-BFF2-CF12EE982BF9}" type="presParOf" srcId="{F478E78B-B27F-47BF-828E-496B6661C62F}" destId="{626A7DF9-D9B6-42FA-BC5C-736F36F2BE24}" srcOrd="3" destOrd="0" presId="urn:microsoft.com/office/officeart/2018/5/layout/IconCircleLabelList"/>
    <dgm:cxn modelId="{30D088B1-EED7-46AF-AAE9-7B42A66201BB}" type="presParOf" srcId="{3662730F-9031-4E32-8AD9-BB4CDA0944AA}" destId="{3A3AE82D-CB52-4AFA-BDD1-118772CC6C61}" srcOrd="1" destOrd="0" presId="urn:microsoft.com/office/officeart/2018/5/layout/IconCircleLabelList"/>
    <dgm:cxn modelId="{EEB8A68A-54F7-4D72-AFEE-53696B29AD43}" type="presParOf" srcId="{3662730F-9031-4E32-8AD9-BB4CDA0944AA}" destId="{DBCCB897-06D3-4B55-B58C-83B8ECC85082}" srcOrd="2" destOrd="0" presId="urn:microsoft.com/office/officeart/2018/5/layout/IconCircleLabelList"/>
    <dgm:cxn modelId="{AD06D493-2A23-4891-BE48-240FF2347D0A}" type="presParOf" srcId="{DBCCB897-06D3-4B55-B58C-83B8ECC85082}" destId="{4CC04E18-19C3-472B-8084-AC057A6FE417}" srcOrd="0" destOrd="0" presId="urn:microsoft.com/office/officeart/2018/5/layout/IconCircleLabelList"/>
    <dgm:cxn modelId="{BF4662F4-6CF2-4AAE-A1C1-78E69C031072}" type="presParOf" srcId="{DBCCB897-06D3-4B55-B58C-83B8ECC85082}" destId="{9412F0D3-3C1D-42FB-84A3-BB0367FB1C30}" srcOrd="1" destOrd="0" presId="urn:microsoft.com/office/officeart/2018/5/layout/IconCircleLabelList"/>
    <dgm:cxn modelId="{00565984-D31A-46A3-BF81-F3D853FE6F60}" type="presParOf" srcId="{DBCCB897-06D3-4B55-B58C-83B8ECC85082}" destId="{2C60A4BC-0263-4A70-8C40-379CA08A3FBB}" srcOrd="2" destOrd="0" presId="urn:microsoft.com/office/officeart/2018/5/layout/IconCircleLabelList"/>
    <dgm:cxn modelId="{FAD329CB-A32E-45FA-811C-2B1F04D63B73}" type="presParOf" srcId="{DBCCB897-06D3-4B55-B58C-83B8ECC85082}" destId="{11C258DE-C70F-42C3-A68E-C0EA9C59C99F}" srcOrd="3" destOrd="0" presId="urn:microsoft.com/office/officeart/2018/5/layout/IconCircleLabelList"/>
    <dgm:cxn modelId="{4CFB66EE-78C6-4BCD-950E-2AAC77B07A06}" type="presParOf" srcId="{3662730F-9031-4E32-8AD9-BB4CDA0944AA}" destId="{C3930904-F0CB-452F-8012-90E5F5291EEF}" srcOrd="3" destOrd="0" presId="urn:microsoft.com/office/officeart/2018/5/layout/IconCircleLabelList"/>
    <dgm:cxn modelId="{D1D93594-8713-4CCE-BE45-BBB52507D78D}" type="presParOf" srcId="{3662730F-9031-4E32-8AD9-BB4CDA0944AA}" destId="{B81C7D83-0E0F-41FC-95D8-B9B7D7BF372C}" srcOrd="4" destOrd="0" presId="urn:microsoft.com/office/officeart/2018/5/layout/IconCircleLabelList"/>
    <dgm:cxn modelId="{09E4D923-6FFD-42A5-9C55-0BE0D96B1AEA}" type="presParOf" srcId="{B81C7D83-0E0F-41FC-95D8-B9B7D7BF372C}" destId="{6EE17DFD-DC12-4DF3-9E06-2351B6D69A4D}" srcOrd="0" destOrd="0" presId="urn:microsoft.com/office/officeart/2018/5/layout/IconCircleLabelList"/>
    <dgm:cxn modelId="{B358EE07-AD37-4B2E-803F-225FCA6A387F}" type="presParOf" srcId="{B81C7D83-0E0F-41FC-95D8-B9B7D7BF372C}" destId="{8A21C59E-0B65-4A71-A5A8-398DED2D14A9}" srcOrd="1" destOrd="0" presId="urn:microsoft.com/office/officeart/2018/5/layout/IconCircleLabelList"/>
    <dgm:cxn modelId="{305C47C6-DA4F-4AFA-A4DB-B8892922BDAA}" type="presParOf" srcId="{B81C7D83-0E0F-41FC-95D8-B9B7D7BF372C}" destId="{8D3EC77F-4746-486B-8531-F5495A48FE5D}" srcOrd="2" destOrd="0" presId="urn:microsoft.com/office/officeart/2018/5/layout/IconCircleLabelList"/>
    <dgm:cxn modelId="{0898148B-9E88-4F6B-8141-8E70BD9F358B}" type="presParOf" srcId="{B81C7D83-0E0F-41FC-95D8-B9B7D7BF372C}" destId="{1A8FCF1F-409B-44D1-9A2F-11C580AA9B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4E87A-0EE5-4A62-89A0-F8E498E7627E}">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1A607-245E-4A5C-9303-AC48D6AC1232}">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6A7DF9-D9B6-42FA-BC5C-736F36F2BE24}">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Average of previous periods is used as forecast for next period</a:t>
          </a:r>
        </a:p>
      </dsp:txBody>
      <dsp:txXfrm>
        <a:off x="93445" y="3018902"/>
        <a:ext cx="3206250" cy="720000"/>
      </dsp:txXfrm>
    </dsp:sp>
    <dsp:sp modelId="{4CC04E18-19C3-472B-8084-AC057A6FE417}">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2F0D3-3C1D-42FB-84A3-BB0367FB1C30}">
      <dsp:nvSpPr>
        <dsp:cNvPr id="0" name=""/>
        <dsp:cNvSpPr/>
      </dsp:nvSpPr>
      <dsp:spPr>
        <a:xfrm>
          <a:off x="6690061" y="202064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258DE-C70F-42C3-A68E-C0EA9C59C99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We did 3-month, 6-month, and 9-month</a:t>
          </a:r>
        </a:p>
      </dsp:txBody>
      <dsp:txXfrm>
        <a:off x="3860789" y="3018902"/>
        <a:ext cx="3206250" cy="720000"/>
      </dsp:txXfrm>
    </dsp:sp>
    <dsp:sp modelId="{6EE17DFD-DC12-4DF3-9E06-2351B6D69A4D}">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1C59E-0B65-4A71-A5A8-398DED2D14A9}">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8FCF1F-409B-44D1-9A2F-11C580AA9BA0}">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Most useful with little seasonality</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57C80-A47F-2A44-93E4-3B9F057FA197}"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E0755-371E-1B46-82F0-92F46192927D}" type="slidenum">
              <a:rPr lang="en-US" smtClean="0"/>
              <a:t>‹#›</a:t>
            </a:fld>
            <a:endParaRPr lang="en-US"/>
          </a:p>
        </p:txBody>
      </p:sp>
    </p:spTree>
    <p:extLst>
      <p:ext uri="{BB962C8B-B14F-4D97-AF65-F5344CB8AC3E}">
        <p14:creationId xmlns:p14="http://schemas.microsoft.com/office/powerpoint/2010/main" val="36811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E0755-371E-1B46-82F0-92F46192927D}" type="slidenum">
              <a:rPr lang="en-US" smtClean="0"/>
              <a:t>15</a:t>
            </a:fld>
            <a:endParaRPr lang="en-US"/>
          </a:p>
        </p:txBody>
      </p:sp>
    </p:spTree>
    <p:extLst>
      <p:ext uri="{BB962C8B-B14F-4D97-AF65-F5344CB8AC3E}">
        <p14:creationId xmlns:p14="http://schemas.microsoft.com/office/powerpoint/2010/main" val="322720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D3F4-212C-0F1C-53DE-4764BEBEF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CE026-BF0C-BE79-BC3D-3348ACB52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55682B-39C9-9104-7B8C-53B1ABD74FB2}"/>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5" name="Footer Placeholder 4">
            <a:extLst>
              <a:ext uri="{FF2B5EF4-FFF2-40B4-BE49-F238E27FC236}">
                <a16:creationId xmlns:a16="http://schemas.microsoft.com/office/drawing/2014/main" id="{801333B2-12FB-1DDC-C69B-D9DA99DDA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19238-0EDA-34C7-E983-63F889FBDA10}"/>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279497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0A17-4B55-9E20-4D86-652C706E6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95B96-817D-EB5B-9B3C-0F6D835D1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E1A2D-A28A-9691-1A8E-C7A7BAE26CF0}"/>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5" name="Footer Placeholder 4">
            <a:extLst>
              <a:ext uri="{FF2B5EF4-FFF2-40B4-BE49-F238E27FC236}">
                <a16:creationId xmlns:a16="http://schemas.microsoft.com/office/drawing/2014/main" id="{C1C2CE80-E600-ADA3-E92E-163C54E02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0CD8C-68FF-7419-BFE7-B75506B2AE0C}"/>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123562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80264-C702-F2C8-520A-D893B6668C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D0D85-E521-0CF7-324F-618B40B96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4E34E-F291-0C9A-2828-A8725E55DF13}"/>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5" name="Footer Placeholder 4">
            <a:extLst>
              <a:ext uri="{FF2B5EF4-FFF2-40B4-BE49-F238E27FC236}">
                <a16:creationId xmlns:a16="http://schemas.microsoft.com/office/drawing/2014/main" id="{803CC6BE-8561-156D-A08C-85F652B25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A6883-29A4-CA7B-B7E5-56F3D6818018}"/>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242669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05CB-A61C-AC99-E45F-00AC22718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CC6AD9-848B-B208-4BA8-2F7776A49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8901C-E063-2B55-2296-1DE934AB45AB}"/>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5" name="Footer Placeholder 4">
            <a:extLst>
              <a:ext uri="{FF2B5EF4-FFF2-40B4-BE49-F238E27FC236}">
                <a16:creationId xmlns:a16="http://schemas.microsoft.com/office/drawing/2014/main" id="{35F80668-A5F8-393E-27E0-A310F8403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D3B93-4436-C6F4-438B-382779E01963}"/>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415621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64FF-FCD3-BB73-741B-9E094F8DC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045523-09D0-611C-212C-6FB4E14FD9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89B82-1999-F483-B9EC-382951916F82}"/>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5" name="Footer Placeholder 4">
            <a:extLst>
              <a:ext uri="{FF2B5EF4-FFF2-40B4-BE49-F238E27FC236}">
                <a16:creationId xmlns:a16="http://schemas.microsoft.com/office/drawing/2014/main" id="{934139C5-2D9D-6986-4AF3-42F1AE09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D8E08-4E37-AC6B-41F4-6DBB4ADDE336}"/>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381278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5DA5-7F0E-2A11-8361-ADB6A42DE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5F4FD-CB10-56B8-FCA9-A54E885AB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BB843-F6E7-B6E2-AF9F-301B01E93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1B1EA-9016-DC78-313F-C69F0316DFDD}"/>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6" name="Footer Placeholder 5">
            <a:extLst>
              <a:ext uri="{FF2B5EF4-FFF2-40B4-BE49-F238E27FC236}">
                <a16:creationId xmlns:a16="http://schemas.microsoft.com/office/drawing/2014/main" id="{14AAF21F-35EE-17A9-6DE6-99E65C30F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28126-AFD9-68BC-BB41-9E5C66BC109C}"/>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32100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BEF0-31C5-A13D-A95F-C762A15940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1C0497-50D0-137A-CC6D-839EBBE17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5662B-269A-B676-4750-2932027F33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A6B04C-A49A-B92E-2001-FC5138446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48B-34C1-DAD9-BB6D-E32BCE3AB5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48DDD4-D6E0-9A62-A9E1-ED905AB64945}"/>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8" name="Footer Placeholder 7">
            <a:extLst>
              <a:ext uri="{FF2B5EF4-FFF2-40B4-BE49-F238E27FC236}">
                <a16:creationId xmlns:a16="http://schemas.microsoft.com/office/drawing/2014/main" id="{3045635B-0D1A-6224-0499-E0AD61B1DA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89420D-4678-1474-FA59-578A160981C7}"/>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373633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DD1-0936-6D29-6E36-4AFD5A60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507865-A74F-3428-D3BD-C13044A90055}"/>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4" name="Footer Placeholder 3">
            <a:extLst>
              <a:ext uri="{FF2B5EF4-FFF2-40B4-BE49-F238E27FC236}">
                <a16:creationId xmlns:a16="http://schemas.microsoft.com/office/drawing/2014/main" id="{0B3A8ECB-2F56-CDA2-A901-A492199E6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17B3A6-D26E-5B8F-7229-00914ADB64BE}"/>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140206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A6DD0-A8F5-8802-37AF-D3EF8571F4EB}"/>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3" name="Footer Placeholder 2">
            <a:extLst>
              <a:ext uri="{FF2B5EF4-FFF2-40B4-BE49-F238E27FC236}">
                <a16:creationId xmlns:a16="http://schemas.microsoft.com/office/drawing/2014/main" id="{175D460E-2BCA-6636-30F3-D267D6E44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4DDF00-E5FC-07A0-8F12-F1922DDDE84A}"/>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219370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E6DA-33C7-CB7D-0AB6-E7FCF40E1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A96ECA-BBA1-35A7-0C88-31D2269D2C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B57A5A-1200-3E50-820F-8DF6F0D9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E6AA1-40E2-5F47-4512-A7D7D05ACCDE}"/>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6" name="Footer Placeholder 5">
            <a:extLst>
              <a:ext uri="{FF2B5EF4-FFF2-40B4-BE49-F238E27FC236}">
                <a16:creationId xmlns:a16="http://schemas.microsoft.com/office/drawing/2014/main" id="{81911E80-480F-054B-E279-305161408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8A3C-4596-9C69-C466-0DF8BD698D41}"/>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159267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94AA-E66C-E2A0-E5B1-0DE98A581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5046FE-E878-59B5-10D6-4A2B9576C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329D4-1541-2DED-DDF7-275D557B0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40E77-C951-7F93-362B-DD1DAAE23CD1}"/>
              </a:ext>
            </a:extLst>
          </p:cNvPr>
          <p:cNvSpPr>
            <a:spLocks noGrp="1"/>
          </p:cNvSpPr>
          <p:nvPr>
            <p:ph type="dt" sz="half" idx="10"/>
          </p:nvPr>
        </p:nvSpPr>
        <p:spPr/>
        <p:txBody>
          <a:bodyPr/>
          <a:lstStyle/>
          <a:p>
            <a:fld id="{0F3742BE-A979-403F-87E1-DD3E9D640ADE}" type="datetimeFigureOut">
              <a:rPr lang="en-US" smtClean="0"/>
              <a:t>10/21/2024</a:t>
            </a:fld>
            <a:endParaRPr lang="en-US"/>
          </a:p>
        </p:txBody>
      </p:sp>
      <p:sp>
        <p:nvSpPr>
          <p:cNvPr id="6" name="Footer Placeholder 5">
            <a:extLst>
              <a:ext uri="{FF2B5EF4-FFF2-40B4-BE49-F238E27FC236}">
                <a16:creationId xmlns:a16="http://schemas.microsoft.com/office/drawing/2014/main" id="{54F61E58-5FDF-67B9-FECC-C3F4D34DD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FAAFE-9C5C-A282-4348-D5551091FD55}"/>
              </a:ext>
            </a:extLst>
          </p:cNvPr>
          <p:cNvSpPr>
            <a:spLocks noGrp="1"/>
          </p:cNvSpPr>
          <p:nvPr>
            <p:ph type="sldNum" sz="quarter" idx="12"/>
          </p:nvPr>
        </p:nvSpPr>
        <p:spPr/>
        <p:txBody>
          <a:bodyPr/>
          <a:lstStyle/>
          <a:p>
            <a:fld id="{F28C526B-9528-43CF-9187-2818C908BC6D}" type="slidenum">
              <a:rPr lang="en-US" smtClean="0"/>
              <a:t>‹#›</a:t>
            </a:fld>
            <a:endParaRPr lang="en-US"/>
          </a:p>
        </p:txBody>
      </p:sp>
    </p:spTree>
    <p:extLst>
      <p:ext uri="{BB962C8B-B14F-4D97-AF65-F5344CB8AC3E}">
        <p14:creationId xmlns:p14="http://schemas.microsoft.com/office/powerpoint/2010/main" val="29536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D3B66-5EA2-4DC7-E5C2-B711A8D22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44E5B-652B-FE0F-0951-BBA62543E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342FA-28B6-7223-7813-A66891CBA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3742BE-A979-403F-87E1-DD3E9D640ADE}" type="datetimeFigureOut">
              <a:rPr lang="en-US" smtClean="0"/>
              <a:t>10/21/2024</a:t>
            </a:fld>
            <a:endParaRPr lang="en-US"/>
          </a:p>
        </p:txBody>
      </p:sp>
      <p:sp>
        <p:nvSpPr>
          <p:cNvPr id="5" name="Footer Placeholder 4">
            <a:extLst>
              <a:ext uri="{FF2B5EF4-FFF2-40B4-BE49-F238E27FC236}">
                <a16:creationId xmlns:a16="http://schemas.microsoft.com/office/drawing/2014/main" id="{D63F4F1A-63FE-484B-568D-E5D666D2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C0AECB-2744-008F-3746-DDC7620ADE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8C526B-9528-43CF-9187-2818C908BC6D}" type="slidenum">
              <a:rPr lang="en-US" smtClean="0"/>
              <a:t>‹#›</a:t>
            </a:fld>
            <a:endParaRPr lang="en-US"/>
          </a:p>
        </p:txBody>
      </p:sp>
    </p:spTree>
    <p:extLst>
      <p:ext uri="{BB962C8B-B14F-4D97-AF65-F5344CB8AC3E}">
        <p14:creationId xmlns:p14="http://schemas.microsoft.com/office/powerpoint/2010/main" val="385304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62323F-4537-1AF3-7758-95C2B9E3AB6C}"/>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400" b="1" kern="1200">
                <a:solidFill>
                  <a:srgbClr val="FFFFFF"/>
                </a:solidFill>
                <a:latin typeface="+mj-lt"/>
                <a:ea typeface="+mj-ea"/>
                <a:cs typeface="+mj-cs"/>
              </a:rPr>
              <a:t>FORECASTING Air Passenger Data</a:t>
            </a:r>
            <a:br>
              <a:rPr lang="en-US" sz="4400" b="1" kern="1200">
                <a:solidFill>
                  <a:srgbClr val="FFFFFF"/>
                </a:solidFill>
                <a:latin typeface="+mj-lt"/>
                <a:ea typeface="+mj-ea"/>
                <a:cs typeface="+mj-cs"/>
              </a:rPr>
            </a:br>
            <a:r>
              <a:rPr lang="en-US" sz="4400" b="1" kern="1200">
                <a:solidFill>
                  <a:srgbClr val="FFFFFF"/>
                </a:solidFill>
                <a:latin typeface="+mj-lt"/>
                <a:ea typeface="+mj-ea"/>
                <a:cs typeface="+mj-cs"/>
              </a:rPr>
              <a:t>GROUP PROJECT</a:t>
            </a:r>
            <a:br>
              <a:rPr lang="en-US" sz="4400" b="1" kern="1200">
                <a:solidFill>
                  <a:srgbClr val="FFFFFF"/>
                </a:solidFill>
                <a:latin typeface="+mj-lt"/>
                <a:ea typeface="+mj-ea"/>
                <a:cs typeface="+mj-cs"/>
              </a:rPr>
            </a:br>
            <a:r>
              <a:rPr lang="en-US" sz="4400" b="1" kern="1200">
                <a:solidFill>
                  <a:srgbClr val="FFFFFF"/>
                </a:solidFill>
                <a:latin typeface="+mj-lt"/>
                <a:ea typeface="+mj-ea"/>
                <a:cs typeface="+mj-cs"/>
              </a:rPr>
              <a:t>DSCI 4510 </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6B65CB8-08D9-7E0F-4AA1-8F1B66B38303}"/>
              </a:ext>
            </a:extLst>
          </p:cNvPr>
          <p:cNvSpPr>
            <a:spLocks noGrp="1"/>
          </p:cNvSpPr>
          <p:nvPr>
            <p:ph type="body" idx="1"/>
          </p:nvPr>
        </p:nvSpPr>
        <p:spPr>
          <a:xfrm>
            <a:off x="1127208" y="4756265"/>
            <a:ext cx="4393278" cy="1244483"/>
          </a:xfrm>
        </p:spPr>
        <p:txBody>
          <a:bodyPr vert="horz" lIns="91440" tIns="45720" rIns="91440" bIns="45720" rtlCol="0" anchor="t">
            <a:normAutofit/>
          </a:bodyPr>
          <a:lstStyle/>
          <a:p>
            <a:r>
              <a:rPr lang="en-US" sz="2000" b="1" kern="1200">
                <a:solidFill>
                  <a:srgbClr val="FFFFFF"/>
                </a:solidFill>
                <a:latin typeface="+mn-lt"/>
                <a:ea typeface="+mn-ea"/>
                <a:cs typeface="+mn-cs"/>
              </a:rPr>
              <a:t>Magloire, Dylan, Chelsea</a:t>
            </a:r>
          </a:p>
          <a:p>
            <a:endParaRPr lang="en-US" sz="2000" b="1" kern="1200">
              <a:solidFill>
                <a:srgbClr val="FFFFFF"/>
              </a:solidFill>
              <a:latin typeface="+mn-lt"/>
              <a:ea typeface="+mn-ea"/>
              <a:cs typeface="+mn-cs"/>
            </a:endParaRPr>
          </a:p>
          <a:p>
            <a:r>
              <a:rPr lang="en-US" sz="2000" b="1" kern="1200">
                <a:solidFill>
                  <a:srgbClr val="FFFFFF"/>
                </a:solidFill>
                <a:latin typeface="+mn-lt"/>
                <a:ea typeface="+mn-ea"/>
                <a:cs typeface="+mn-cs"/>
              </a:rPr>
              <a:t>DSCI 4510</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irplane with solid fill">
            <a:extLst>
              <a:ext uri="{FF2B5EF4-FFF2-40B4-BE49-F238E27FC236}">
                <a16:creationId xmlns:a16="http://schemas.microsoft.com/office/drawing/2014/main" id="{9D1B6BE7-6E24-958C-5348-042E85B8F2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182914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D327-497B-CFC6-41BC-CBEE99C51C0C}"/>
              </a:ext>
            </a:extLst>
          </p:cNvPr>
          <p:cNvSpPr>
            <a:spLocks noGrp="1"/>
          </p:cNvSpPr>
          <p:nvPr>
            <p:ph type="title"/>
          </p:nvPr>
        </p:nvSpPr>
        <p:spPr>
          <a:xfrm>
            <a:off x="595746" y="512619"/>
            <a:ext cx="10515600" cy="853440"/>
          </a:xfrm>
        </p:spPr>
        <p:txBody>
          <a:bodyPr/>
          <a:lstStyle/>
          <a:p>
            <a:r>
              <a:rPr lang="en-US" b="1" i="1" u="sng" dirty="0">
                <a:cs typeface="Times New Roman" panose="02020603050405020304" pitchFamily="18" charset="0"/>
              </a:rPr>
              <a:t>3-Month Moving Average</a:t>
            </a:r>
          </a:p>
        </p:txBody>
      </p:sp>
      <p:sp>
        <p:nvSpPr>
          <p:cNvPr id="3" name="TextBox 2">
            <a:extLst>
              <a:ext uri="{FF2B5EF4-FFF2-40B4-BE49-F238E27FC236}">
                <a16:creationId xmlns:a16="http://schemas.microsoft.com/office/drawing/2014/main" id="{F47A4E46-BD2F-B3A3-20D7-BCCCBEC960A3}"/>
              </a:ext>
            </a:extLst>
          </p:cNvPr>
          <p:cNvSpPr txBox="1"/>
          <p:nvPr/>
        </p:nvSpPr>
        <p:spPr>
          <a:xfrm>
            <a:off x="6583592" y="1513274"/>
            <a:ext cx="4635909" cy="2031325"/>
          </a:xfrm>
          <a:prstGeom prst="rect">
            <a:avLst/>
          </a:prstGeom>
          <a:noFill/>
        </p:spPr>
        <p:txBody>
          <a:bodyPr wrap="square" rtlCol="0">
            <a:spAutoFit/>
          </a:bodyPr>
          <a:lstStyle/>
          <a:p>
            <a:r>
              <a:rPr lang="en-US" b="1" i="1" u="sng" dirty="0"/>
              <a:t>Monthly Predictions</a:t>
            </a:r>
          </a:p>
          <a:p>
            <a:endParaRPr lang="en-US" dirty="0"/>
          </a:p>
          <a:p>
            <a:r>
              <a:rPr lang="en-US" dirty="0"/>
              <a:t>October 2024: </a:t>
            </a:r>
            <a:r>
              <a:rPr lang="en-US" dirty="0">
                <a:solidFill>
                  <a:srgbClr val="FF0000"/>
                </a:solidFill>
              </a:rPr>
              <a:t>578.67</a:t>
            </a:r>
          </a:p>
          <a:p>
            <a:endParaRPr lang="en-US" dirty="0"/>
          </a:p>
          <a:p>
            <a:r>
              <a:rPr lang="en-US" dirty="0"/>
              <a:t>November 2024: </a:t>
            </a:r>
            <a:r>
              <a:rPr lang="en-US" dirty="0">
                <a:solidFill>
                  <a:srgbClr val="FF0000"/>
                </a:solidFill>
              </a:rPr>
              <a:t>578.67</a:t>
            </a:r>
          </a:p>
          <a:p>
            <a:endParaRPr lang="en-US" dirty="0"/>
          </a:p>
          <a:p>
            <a:r>
              <a:rPr lang="en-US" dirty="0"/>
              <a:t>December 2024: </a:t>
            </a:r>
            <a:r>
              <a:rPr lang="en-US" dirty="0">
                <a:solidFill>
                  <a:srgbClr val="FF0000"/>
                </a:solidFill>
              </a:rPr>
              <a:t>578.67</a:t>
            </a:r>
          </a:p>
        </p:txBody>
      </p:sp>
      <p:sp>
        <p:nvSpPr>
          <p:cNvPr id="4" name="TextBox 3">
            <a:extLst>
              <a:ext uri="{FF2B5EF4-FFF2-40B4-BE49-F238E27FC236}">
                <a16:creationId xmlns:a16="http://schemas.microsoft.com/office/drawing/2014/main" id="{5E460A34-F601-B047-7B84-CCDCAC90A46D}"/>
              </a:ext>
            </a:extLst>
          </p:cNvPr>
          <p:cNvSpPr txBox="1"/>
          <p:nvPr/>
        </p:nvSpPr>
        <p:spPr>
          <a:xfrm>
            <a:off x="595746" y="1651819"/>
            <a:ext cx="598784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Uses last 3 months to predict the next month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Our model got less reliable over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Less reliable than naïve model</a:t>
            </a:r>
          </a:p>
        </p:txBody>
      </p:sp>
    </p:spTree>
    <p:extLst>
      <p:ext uri="{BB962C8B-B14F-4D97-AF65-F5344CB8AC3E}">
        <p14:creationId xmlns:p14="http://schemas.microsoft.com/office/powerpoint/2010/main" val="319575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A530-C86C-73E2-AD90-65C0BC3CF711}"/>
              </a:ext>
            </a:extLst>
          </p:cNvPr>
          <p:cNvSpPr>
            <a:spLocks noGrp="1"/>
          </p:cNvSpPr>
          <p:nvPr>
            <p:ph type="title"/>
          </p:nvPr>
        </p:nvSpPr>
        <p:spPr>
          <a:xfrm>
            <a:off x="639097" y="-33071"/>
            <a:ext cx="6426721" cy="1307689"/>
          </a:xfrm>
        </p:spPr>
        <p:txBody>
          <a:bodyPr>
            <a:normAutofit/>
          </a:bodyPr>
          <a:lstStyle/>
          <a:p>
            <a:r>
              <a:rPr lang="en-US" b="1" i="1" u="sng" dirty="0">
                <a:cs typeface="Times New Roman" panose="02020603050405020304" pitchFamily="18" charset="0"/>
              </a:rPr>
              <a:t>3-Month Moving Average</a:t>
            </a:r>
          </a:p>
        </p:txBody>
      </p:sp>
      <p:graphicFrame>
        <p:nvGraphicFramePr>
          <p:cNvPr id="3" name="Chart 2">
            <a:extLst>
              <a:ext uri="{FF2B5EF4-FFF2-40B4-BE49-F238E27FC236}">
                <a16:creationId xmlns:a16="http://schemas.microsoft.com/office/drawing/2014/main" id="{0D4CBED1-E189-290A-C12B-9D4EBCB366E2}"/>
              </a:ext>
            </a:extLst>
          </p:cNvPr>
          <p:cNvGraphicFramePr>
            <a:graphicFrameLocks/>
          </p:cNvGraphicFramePr>
          <p:nvPr>
            <p:extLst>
              <p:ext uri="{D42A27DB-BD31-4B8C-83A1-F6EECF244321}">
                <p14:modId xmlns:p14="http://schemas.microsoft.com/office/powerpoint/2010/main" val="2287201408"/>
              </p:ext>
            </p:extLst>
          </p:nvPr>
        </p:nvGraphicFramePr>
        <p:xfrm>
          <a:off x="5098473" y="1039091"/>
          <a:ext cx="6894424" cy="566650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7CE900A-CAD4-2103-EACE-A1EAD6C3FAB5}"/>
              </a:ext>
            </a:extLst>
          </p:cNvPr>
          <p:cNvSpPr txBox="1"/>
          <p:nvPr/>
        </p:nvSpPr>
        <p:spPr>
          <a:xfrm>
            <a:off x="639097" y="1838632"/>
            <a:ext cx="4955458" cy="2585323"/>
          </a:xfrm>
          <a:prstGeom prst="rect">
            <a:avLst/>
          </a:prstGeom>
          <a:noFill/>
        </p:spPr>
        <p:txBody>
          <a:bodyPr wrap="square" rtlCol="0">
            <a:spAutoFit/>
          </a:bodyPr>
          <a:lstStyle/>
          <a:p>
            <a:r>
              <a:rPr lang="en-US" dirty="0"/>
              <a:t>RMSE: </a:t>
            </a:r>
            <a:r>
              <a:rPr lang="en-US" dirty="0">
                <a:solidFill>
                  <a:srgbClr val="FF0000"/>
                </a:solidFill>
              </a:rPr>
              <a:t>46.42</a:t>
            </a:r>
          </a:p>
          <a:p>
            <a:endParaRPr lang="en-US" dirty="0"/>
          </a:p>
          <a:p>
            <a:r>
              <a:rPr lang="en-US" dirty="0"/>
              <a:t>MSE: </a:t>
            </a:r>
            <a:r>
              <a:rPr lang="en-US" dirty="0">
                <a:solidFill>
                  <a:srgbClr val="FF0000"/>
                </a:solidFill>
              </a:rPr>
              <a:t>2154.91</a:t>
            </a:r>
          </a:p>
          <a:p>
            <a:endParaRPr lang="en-US" dirty="0"/>
          </a:p>
          <a:p>
            <a:r>
              <a:rPr lang="en-US" dirty="0"/>
              <a:t>R-Squared: </a:t>
            </a:r>
            <a:r>
              <a:rPr lang="en-US" dirty="0">
                <a:solidFill>
                  <a:srgbClr val="FF0000"/>
                </a:solidFill>
              </a:rPr>
              <a:t>0.85</a:t>
            </a:r>
          </a:p>
          <a:p>
            <a:endParaRPr lang="en-US" dirty="0"/>
          </a:p>
          <a:p>
            <a:r>
              <a:rPr lang="en-US" dirty="0"/>
              <a:t>MAE: </a:t>
            </a:r>
            <a:r>
              <a:rPr lang="en-US" dirty="0">
                <a:solidFill>
                  <a:srgbClr val="FF0000"/>
                </a:solidFill>
              </a:rPr>
              <a:t>34.95</a:t>
            </a:r>
          </a:p>
          <a:p>
            <a:endParaRPr lang="en-US" dirty="0"/>
          </a:p>
          <a:p>
            <a:r>
              <a:rPr lang="en-US" dirty="0"/>
              <a:t>MAPE: </a:t>
            </a:r>
            <a:r>
              <a:rPr lang="en-US" dirty="0">
                <a:solidFill>
                  <a:srgbClr val="FF0000"/>
                </a:solidFill>
              </a:rPr>
              <a:t>11.96</a:t>
            </a:r>
          </a:p>
        </p:txBody>
      </p:sp>
    </p:spTree>
    <p:extLst>
      <p:ext uri="{BB962C8B-B14F-4D97-AF65-F5344CB8AC3E}">
        <p14:creationId xmlns:p14="http://schemas.microsoft.com/office/powerpoint/2010/main" val="30982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2B27-88E7-D6C0-7F6D-02B49243A825}"/>
              </a:ext>
            </a:extLst>
          </p:cNvPr>
          <p:cNvSpPr>
            <a:spLocks noGrp="1"/>
          </p:cNvSpPr>
          <p:nvPr>
            <p:ph type="title"/>
          </p:nvPr>
        </p:nvSpPr>
        <p:spPr>
          <a:xfrm>
            <a:off x="838200" y="332509"/>
            <a:ext cx="10515600" cy="719963"/>
          </a:xfrm>
        </p:spPr>
        <p:txBody>
          <a:bodyPr/>
          <a:lstStyle/>
          <a:p>
            <a:r>
              <a:rPr lang="en-US" b="1" i="1" u="sng" dirty="0"/>
              <a:t>6-Month Moving Average</a:t>
            </a:r>
          </a:p>
        </p:txBody>
      </p:sp>
      <p:sp>
        <p:nvSpPr>
          <p:cNvPr id="5" name="TextBox 4">
            <a:extLst>
              <a:ext uri="{FF2B5EF4-FFF2-40B4-BE49-F238E27FC236}">
                <a16:creationId xmlns:a16="http://schemas.microsoft.com/office/drawing/2014/main" id="{894AB29C-49E5-A2D7-8B13-5F51608ADF71}"/>
              </a:ext>
            </a:extLst>
          </p:cNvPr>
          <p:cNvSpPr txBox="1"/>
          <p:nvPr/>
        </p:nvSpPr>
        <p:spPr>
          <a:xfrm>
            <a:off x="963561" y="1494503"/>
            <a:ext cx="452283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Uses average of previous 6 months to forecast the next month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Less reliable than the 3-month average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Lacks seasonality and fails to adjust for trends</a:t>
            </a:r>
          </a:p>
        </p:txBody>
      </p:sp>
      <p:sp>
        <p:nvSpPr>
          <p:cNvPr id="6" name="TextBox 5">
            <a:extLst>
              <a:ext uri="{FF2B5EF4-FFF2-40B4-BE49-F238E27FC236}">
                <a16:creationId xmlns:a16="http://schemas.microsoft.com/office/drawing/2014/main" id="{F698BE18-F5F6-FF03-C7B2-36478A38EB87}"/>
              </a:ext>
            </a:extLst>
          </p:cNvPr>
          <p:cNvSpPr txBox="1"/>
          <p:nvPr/>
        </p:nvSpPr>
        <p:spPr>
          <a:xfrm>
            <a:off x="7352071" y="1494502"/>
            <a:ext cx="4001729" cy="2031325"/>
          </a:xfrm>
          <a:prstGeom prst="rect">
            <a:avLst/>
          </a:prstGeom>
          <a:noFill/>
        </p:spPr>
        <p:txBody>
          <a:bodyPr wrap="square" rtlCol="0">
            <a:spAutoFit/>
          </a:bodyPr>
          <a:lstStyle/>
          <a:p>
            <a:r>
              <a:rPr lang="en-US" b="1" i="1" u="sng" dirty="0"/>
              <a:t>Monthly Predictions:</a:t>
            </a:r>
          </a:p>
          <a:p>
            <a:endParaRPr lang="en-US" dirty="0"/>
          </a:p>
          <a:p>
            <a:r>
              <a:rPr lang="en-US" dirty="0"/>
              <a:t>October 2024: </a:t>
            </a:r>
            <a:r>
              <a:rPr lang="en-US" dirty="0">
                <a:solidFill>
                  <a:srgbClr val="FF0000"/>
                </a:solidFill>
              </a:rPr>
              <a:t>534</a:t>
            </a:r>
          </a:p>
          <a:p>
            <a:endParaRPr lang="en-US" dirty="0"/>
          </a:p>
          <a:p>
            <a:r>
              <a:rPr lang="en-US" dirty="0"/>
              <a:t>November 2024: </a:t>
            </a:r>
            <a:r>
              <a:rPr lang="en-US" dirty="0">
                <a:solidFill>
                  <a:srgbClr val="FF0000"/>
                </a:solidFill>
              </a:rPr>
              <a:t>534</a:t>
            </a:r>
          </a:p>
          <a:p>
            <a:endParaRPr lang="en-US" dirty="0"/>
          </a:p>
          <a:p>
            <a:r>
              <a:rPr lang="en-US" dirty="0"/>
              <a:t>December 2024: </a:t>
            </a:r>
            <a:r>
              <a:rPr lang="en-US" dirty="0">
                <a:solidFill>
                  <a:srgbClr val="FF0000"/>
                </a:solidFill>
              </a:rPr>
              <a:t>534</a:t>
            </a:r>
          </a:p>
        </p:txBody>
      </p:sp>
    </p:spTree>
    <p:extLst>
      <p:ext uri="{BB962C8B-B14F-4D97-AF65-F5344CB8AC3E}">
        <p14:creationId xmlns:p14="http://schemas.microsoft.com/office/powerpoint/2010/main" val="240795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FAFD-3DA0-C808-5A6E-7D0BE9371438}"/>
              </a:ext>
            </a:extLst>
          </p:cNvPr>
          <p:cNvSpPr>
            <a:spLocks noGrp="1"/>
          </p:cNvSpPr>
          <p:nvPr>
            <p:ph type="title"/>
          </p:nvPr>
        </p:nvSpPr>
        <p:spPr>
          <a:xfrm>
            <a:off x="491837" y="37881"/>
            <a:ext cx="10515600" cy="1325563"/>
          </a:xfrm>
        </p:spPr>
        <p:txBody>
          <a:bodyPr/>
          <a:lstStyle/>
          <a:p>
            <a:r>
              <a:rPr lang="en-US" b="1" i="1" u="sng" dirty="0"/>
              <a:t>6-Month Moving Average</a:t>
            </a:r>
          </a:p>
        </p:txBody>
      </p:sp>
      <p:sp>
        <p:nvSpPr>
          <p:cNvPr id="3" name="TextBox 2">
            <a:extLst>
              <a:ext uri="{FF2B5EF4-FFF2-40B4-BE49-F238E27FC236}">
                <a16:creationId xmlns:a16="http://schemas.microsoft.com/office/drawing/2014/main" id="{A473644E-DC9C-C76D-CB91-5E06454517D3}"/>
              </a:ext>
            </a:extLst>
          </p:cNvPr>
          <p:cNvSpPr txBox="1"/>
          <p:nvPr/>
        </p:nvSpPr>
        <p:spPr>
          <a:xfrm>
            <a:off x="518428" y="1845783"/>
            <a:ext cx="4776019" cy="2585323"/>
          </a:xfrm>
          <a:prstGeom prst="rect">
            <a:avLst/>
          </a:prstGeom>
          <a:noFill/>
        </p:spPr>
        <p:txBody>
          <a:bodyPr wrap="square" rtlCol="0">
            <a:spAutoFit/>
          </a:bodyPr>
          <a:lstStyle/>
          <a:p>
            <a:r>
              <a:rPr lang="en-US" dirty="0"/>
              <a:t>RMSE: </a:t>
            </a:r>
            <a:r>
              <a:rPr lang="en-US" dirty="0">
                <a:solidFill>
                  <a:srgbClr val="FF0000"/>
                </a:solidFill>
              </a:rPr>
              <a:t>54.50</a:t>
            </a:r>
          </a:p>
          <a:p>
            <a:endParaRPr lang="en-US" dirty="0"/>
          </a:p>
          <a:p>
            <a:r>
              <a:rPr lang="en-US" dirty="0"/>
              <a:t>MSE: </a:t>
            </a:r>
            <a:r>
              <a:rPr lang="en-US" dirty="0">
                <a:solidFill>
                  <a:srgbClr val="FF0000"/>
                </a:solidFill>
              </a:rPr>
              <a:t>2970.615</a:t>
            </a:r>
          </a:p>
          <a:p>
            <a:endParaRPr lang="en-US" dirty="0"/>
          </a:p>
          <a:p>
            <a:r>
              <a:rPr lang="en-US" dirty="0"/>
              <a:t>MAE: </a:t>
            </a:r>
            <a:r>
              <a:rPr lang="en-US" dirty="0">
                <a:solidFill>
                  <a:srgbClr val="FF0000"/>
                </a:solidFill>
              </a:rPr>
              <a:t>42.14</a:t>
            </a:r>
          </a:p>
          <a:p>
            <a:endParaRPr lang="en-US" dirty="0"/>
          </a:p>
          <a:p>
            <a:r>
              <a:rPr lang="en-US" dirty="0"/>
              <a:t>MAPE: </a:t>
            </a:r>
            <a:r>
              <a:rPr lang="en-US" dirty="0">
                <a:solidFill>
                  <a:srgbClr val="FF0000"/>
                </a:solidFill>
              </a:rPr>
              <a:t>14.15</a:t>
            </a:r>
          </a:p>
          <a:p>
            <a:endParaRPr lang="en-US" dirty="0"/>
          </a:p>
          <a:p>
            <a:r>
              <a:rPr lang="en-US" dirty="0"/>
              <a:t>R-Squared: </a:t>
            </a:r>
            <a:r>
              <a:rPr lang="en-US" dirty="0">
                <a:solidFill>
                  <a:srgbClr val="FF0000"/>
                </a:solidFill>
              </a:rPr>
              <a:t>0.79</a:t>
            </a:r>
          </a:p>
        </p:txBody>
      </p:sp>
      <p:graphicFrame>
        <p:nvGraphicFramePr>
          <p:cNvPr id="4" name="Chart 3">
            <a:extLst>
              <a:ext uri="{FF2B5EF4-FFF2-40B4-BE49-F238E27FC236}">
                <a16:creationId xmlns:a16="http://schemas.microsoft.com/office/drawing/2014/main" id="{B29F00D6-98E3-DCA7-67AB-53B944D5E555}"/>
              </a:ext>
            </a:extLst>
          </p:cNvPr>
          <p:cNvGraphicFramePr>
            <a:graphicFrameLocks/>
          </p:cNvGraphicFramePr>
          <p:nvPr>
            <p:extLst>
              <p:ext uri="{D42A27DB-BD31-4B8C-83A1-F6EECF244321}">
                <p14:modId xmlns:p14="http://schemas.microsoft.com/office/powerpoint/2010/main" val="1788814889"/>
              </p:ext>
            </p:extLst>
          </p:nvPr>
        </p:nvGraphicFramePr>
        <p:xfrm>
          <a:off x="5195455" y="1363444"/>
          <a:ext cx="6478117" cy="5115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13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251-0CBC-3812-36D2-B5371BE47412}"/>
              </a:ext>
            </a:extLst>
          </p:cNvPr>
          <p:cNvSpPr>
            <a:spLocks noGrp="1"/>
          </p:cNvSpPr>
          <p:nvPr>
            <p:ph type="title"/>
          </p:nvPr>
        </p:nvSpPr>
        <p:spPr/>
        <p:txBody>
          <a:bodyPr/>
          <a:lstStyle/>
          <a:p>
            <a:r>
              <a:rPr lang="en-US" b="1" i="1" u="sng" dirty="0"/>
              <a:t>9-Month Moving Average</a:t>
            </a:r>
          </a:p>
        </p:txBody>
      </p:sp>
      <p:sp>
        <p:nvSpPr>
          <p:cNvPr id="3" name="TextBox 2">
            <a:extLst>
              <a:ext uri="{FF2B5EF4-FFF2-40B4-BE49-F238E27FC236}">
                <a16:creationId xmlns:a16="http://schemas.microsoft.com/office/drawing/2014/main" id="{3317EC1B-D48E-86AE-7E01-F8A6BCAD0AEA}"/>
              </a:ext>
            </a:extLst>
          </p:cNvPr>
          <p:cNvSpPr txBox="1"/>
          <p:nvPr/>
        </p:nvSpPr>
        <p:spPr>
          <a:xfrm>
            <a:off x="838200" y="1920419"/>
            <a:ext cx="470965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Uses average of previous 9 months to forecast the next month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Far less reliable than 3-month moving average; as the size of our moving average increases, so does the error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 good model to use when the data has high fluctuation </a:t>
            </a:r>
          </a:p>
        </p:txBody>
      </p:sp>
      <p:sp>
        <p:nvSpPr>
          <p:cNvPr id="4" name="TextBox 3">
            <a:extLst>
              <a:ext uri="{FF2B5EF4-FFF2-40B4-BE49-F238E27FC236}">
                <a16:creationId xmlns:a16="http://schemas.microsoft.com/office/drawing/2014/main" id="{ADC7C843-A9E0-D713-61B4-E0A07A35F33B}"/>
              </a:ext>
            </a:extLst>
          </p:cNvPr>
          <p:cNvSpPr txBox="1"/>
          <p:nvPr/>
        </p:nvSpPr>
        <p:spPr>
          <a:xfrm>
            <a:off x="7412182" y="1906998"/>
            <a:ext cx="3941618" cy="2031325"/>
          </a:xfrm>
          <a:prstGeom prst="rect">
            <a:avLst/>
          </a:prstGeom>
          <a:noFill/>
        </p:spPr>
        <p:txBody>
          <a:bodyPr wrap="square" rtlCol="0">
            <a:spAutoFit/>
          </a:bodyPr>
          <a:lstStyle/>
          <a:p>
            <a:r>
              <a:rPr lang="en-US" b="1" i="1" u="sng" dirty="0"/>
              <a:t>Monthly Predictions</a:t>
            </a:r>
          </a:p>
          <a:p>
            <a:endParaRPr lang="en-US" dirty="0"/>
          </a:p>
          <a:p>
            <a:r>
              <a:rPr lang="en-US" dirty="0"/>
              <a:t>October 2024: </a:t>
            </a:r>
            <a:r>
              <a:rPr lang="en-US" dirty="0">
                <a:solidFill>
                  <a:srgbClr val="FF0000"/>
                </a:solidFill>
              </a:rPr>
              <a:t>492.33</a:t>
            </a:r>
          </a:p>
          <a:p>
            <a:endParaRPr lang="en-US" dirty="0"/>
          </a:p>
          <a:p>
            <a:r>
              <a:rPr lang="en-US" dirty="0"/>
              <a:t>November 2024: </a:t>
            </a:r>
            <a:r>
              <a:rPr lang="en-US" dirty="0">
                <a:solidFill>
                  <a:srgbClr val="FF0000"/>
                </a:solidFill>
              </a:rPr>
              <a:t>492.33</a:t>
            </a:r>
          </a:p>
          <a:p>
            <a:endParaRPr lang="en-US" dirty="0"/>
          </a:p>
          <a:p>
            <a:r>
              <a:rPr lang="en-US" dirty="0"/>
              <a:t>December 2024: </a:t>
            </a:r>
            <a:r>
              <a:rPr lang="en-US" dirty="0">
                <a:solidFill>
                  <a:srgbClr val="FF0000"/>
                </a:solidFill>
              </a:rPr>
              <a:t>492.33</a:t>
            </a:r>
          </a:p>
        </p:txBody>
      </p:sp>
    </p:spTree>
    <p:extLst>
      <p:ext uri="{BB962C8B-B14F-4D97-AF65-F5344CB8AC3E}">
        <p14:creationId xmlns:p14="http://schemas.microsoft.com/office/powerpoint/2010/main" val="112705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2EE0-FD7D-422A-764F-A8271AA84445}"/>
              </a:ext>
            </a:extLst>
          </p:cNvPr>
          <p:cNvSpPr>
            <a:spLocks noGrp="1"/>
          </p:cNvSpPr>
          <p:nvPr>
            <p:ph type="title"/>
          </p:nvPr>
        </p:nvSpPr>
        <p:spPr>
          <a:xfrm>
            <a:off x="408709" y="277096"/>
            <a:ext cx="10515600" cy="1025232"/>
          </a:xfrm>
        </p:spPr>
        <p:txBody>
          <a:bodyPr/>
          <a:lstStyle/>
          <a:p>
            <a:r>
              <a:rPr lang="en-US" b="1" i="1" u="sng" dirty="0"/>
              <a:t>9-Month Moving Average</a:t>
            </a:r>
          </a:p>
        </p:txBody>
      </p:sp>
      <p:sp>
        <p:nvSpPr>
          <p:cNvPr id="3" name="TextBox 2">
            <a:extLst>
              <a:ext uri="{FF2B5EF4-FFF2-40B4-BE49-F238E27FC236}">
                <a16:creationId xmlns:a16="http://schemas.microsoft.com/office/drawing/2014/main" id="{1A17E904-AD52-4D81-D67A-EF0338959259}"/>
              </a:ext>
            </a:extLst>
          </p:cNvPr>
          <p:cNvSpPr txBox="1"/>
          <p:nvPr/>
        </p:nvSpPr>
        <p:spPr>
          <a:xfrm>
            <a:off x="422787" y="1690688"/>
            <a:ext cx="5673213" cy="2585323"/>
          </a:xfrm>
          <a:prstGeom prst="rect">
            <a:avLst/>
          </a:prstGeom>
          <a:noFill/>
        </p:spPr>
        <p:txBody>
          <a:bodyPr wrap="square" rtlCol="0">
            <a:spAutoFit/>
          </a:bodyPr>
          <a:lstStyle/>
          <a:p>
            <a:r>
              <a:rPr lang="en-US" dirty="0"/>
              <a:t>RMSE: </a:t>
            </a:r>
            <a:r>
              <a:rPr lang="en-US" dirty="0">
                <a:solidFill>
                  <a:srgbClr val="FF0000"/>
                </a:solidFill>
              </a:rPr>
              <a:t>55.97</a:t>
            </a:r>
          </a:p>
          <a:p>
            <a:endParaRPr lang="en-US" dirty="0"/>
          </a:p>
          <a:p>
            <a:r>
              <a:rPr lang="en-US" dirty="0"/>
              <a:t>MSE: </a:t>
            </a:r>
            <a:r>
              <a:rPr lang="en-US" dirty="0">
                <a:solidFill>
                  <a:srgbClr val="FF0000"/>
                </a:solidFill>
              </a:rPr>
              <a:t>3132.44</a:t>
            </a:r>
          </a:p>
          <a:p>
            <a:endParaRPr lang="en-US" dirty="0"/>
          </a:p>
          <a:p>
            <a:r>
              <a:rPr lang="en-US" dirty="0"/>
              <a:t>MAE: </a:t>
            </a:r>
            <a:r>
              <a:rPr lang="en-US" dirty="0">
                <a:solidFill>
                  <a:srgbClr val="FF0000"/>
                </a:solidFill>
              </a:rPr>
              <a:t>39.75</a:t>
            </a:r>
          </a:p>
          <a:p>
            <a:endParaRPr lang="en-US" dirty="0"/>
          </a:p>
          <a:p>
            <a:r>
              <a:rPr lang="en-US" dirty="0"/>
              <a:t>MAPE: </a:t>
            </a:r>
            <a:r>
              <a:rPr lang="en-US" dirty="0">
                <a:solidFill>
                  <a:srgbClr val="FF0000"/>
                </a:solidFill>
              </a:rPr>
              <a:t>13.18</a:t>
            </a:r>
          </a:p>
          <a:p>
            <a:endParaRPr lang="en-US" dirty="0"/>
          </a:p>
          <a:p>
            <a:r>
              <a:rPr lang="en-US" dirty="0"/>
              <a:t>R-Squared: </a:t>
            </a:r>
            <a:r>
              <a:rPr lang="en-US" dirty="0">
                <a:solidFill>
                  <a:srgbClr val="FF0000"/>
                </a:solidFill>
              </a:rPr>
              <a:t>0.78</a:t>
            </a:r>
          </a:p>
        </p:txBody>
      </p:sp>
      <p:graphicFrame>
        <p:nvGraphicFramePr>
          <p:cNvPr id="4" name="Chart 3">
            <a:extLst>
              <a:ext uri="{FF2B5EF4-FFF2-40B4-BE49-F238E27FC236}">
                <a16:creationId xmlns:a16="http://schemas.microsoft.com/office/drawing/2014/main" id="{48016911-537E-BCC8-1E8C-26C2C9834F47}"/>
              </a:ext>
            </a:extLst>
          </p:cNvPr>
          <p:cNvGraphicFramePr>
            <a:graphicFrameLocks/>
          </p:cNvGraphicFramePr>
          <p:nvPr>
            <p:extLst>
              <p:ext uri="{D42A27DB-BD31-4B8C-83A1-F6EECF244321}">
                <p14:modId xmlns:p14="http://schemas.microsoft.com/office/powerpoint/2010/main" val="3825199260"/>
              </p:ext>
            </p:extLst>
          </p:nvPr>
        </p:nvGraphicFramePr>
        <p:xfrm>
          <a:off x="4962162" y="1411711"/>
          <a:ext cx="6807051" cy="5167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610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AE5C-65D5-4D5D-9631-5B90F606F600}"/>
              </a:ext>
            </a:extLst>
          </p:cNvPr>
          <p:cNvSpPr>
            <a:spLocks noGrp="1"/>
          </p:cNvSpPr>
          <p:nvPr>
            <p:ph type="title"/>
          </p:nvPr>
        </p:nvSpPr>
        <p:spPr/>
        <p:txBody>
          <a:bodyPr/>
          <a:lstStyle/>
          <a:p>
            <a:r>
              <a:rPr lang="en-US" b="1" i="1" u="sng" dirty="0"/>
              <a:t>Holt’s Method</a:t>
            </a:r>
          </a:p>
        </p:txBody>
      </p:sp>
      <p:sp>
        <p:nvSpPr>
          <p:cNvPr id="3" name="TextBox 2">
            <a:extLst>
              <a:ext uri="{FF2B5EF4-FFF2-40B4-BE49-F238E27FC236}">
                <a16:creationId xmlns:a16="http://schemas.microsoft.com/office/drawing/2014/main" id="{028A6531-99E2-79A6-56AA-FF0A3294FEA6}"/>
              </a:ext>
            </a:extLst>
          </p:cNvPr>
          <p:cNvSpPr txBox="1"/>
          <p:nvPr/>
        </p:nvSpPr>
        <p:spPr>
          <a:xfrm>
            <a:off x="838200" y="1868129"/>
            <a:ext cx="462116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Similar to Winters method but lacks seasonality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Good flexibility for changing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Our group found it using SPSS</a:t>
            </a:r>
          </a:p>
        </p:txBody>
      </p:sp>
      <p:sp>
        <p:nvSpPr>
          <p:cNvPr id="4" name="TextBox 3">
            <a:extLst>
              <a:ext uri="{FF2B5EF4-FFF2-40B4-BE49-F238E27FC236}">
                <a16:creationId xmlns:a16="http://schemas.microsoft.com/office/drawing/2014/main" id="{BFB76FAC-0C0B-67D2-4291-49709E6039B9}"/>
              </a:ext>
            </a:extLst>
          </p:cNvPr>
          <p:cNvSpPr txBox="1"/>
          <p:nvPr/>
        </p:nvSpPr>
        <p:spPr>
          <a:xfrm>
            <a:off x="7453745" y="1690688"/>
            <a:ext cx="3900055" cy="2031325"/>
          </a:xfrm>
          <a:prstGeom prst="rect">
            <a:avLst/>
          </a:prstGeom>
          <a:noFill/>
        </p:spPr>
        <p:txBody>
          <a:bodyPr wrap="square" rtlCol="0">
            <a:spAutoFit/>
          </a:bodyPr>
          <a:lstStyle/>
          <a:p>
            <a:r>
              <a:rPr lang="en-US" b="1" i="1" u="sng" dirty="0"/>
              <a:t>Monthly Predictions</a:t>
            </a:r>
          </a:p>
          <a:p>
            <a:endParaRPr lang="en-US" dirty="0"/>
          </a:p>
          <a:p>
            <a:r>
              <a:rPr lang="en-US" dirty="0"/>
              <a:t>October 2024: </a:t>
            </a:r>
            <a:r>
              <a:rPr lang="en-US" dirty="0">
                <a:solidFill>
                  <a:srgbClr val="FF0000"/>
                </a:solidFill>
              </a:rPr>
              <a:t>511</a:t>
            </a:r>
          </a:p>
          <a:p>
            <a:endParaRPr lang="en-US" dirty="0"/>
          </a:p>
          <a:p>
            <a:r>
              <a:rPr lang="en-US" dirty="0"/>
              <a:t>November 2024: </a:t>
            </a:r>
            <a:r>
              <a:rPr lang="en-US" dirty="0">
                <a:solidFill>
                  <a:srgbClr val="FF0000"/>
                </a:solidFill>
              </a:rPr>
              <a:t>513</a:t>
            </a:r>
          </a:p>
          <a:p>
            <a:endParaRPr lang="en-US" dirty="0"/>
          </a:p>
          <a:p>
            <a:r>
              <a:rPr lang="en-US" dirty="0"/>
              <a:t>December 2024: </a:t>
            </a:r>
            <a:r>
              <a:rPr lang="en-US" dirty="0">
                <a:solidFill>
                  <a:srgbClr val="FF0000"/>
                </a:solidFill>
              </a:rPr>
              <a:t>516</a:t>
            </a:r>
          </a:p>
        </p:txBody>
      </p:sp>
    </p:spTree>
    <p:extLst>
      <p:ext uri="{BB962C8B-B14F-4D97-AF65-F5344CB8AC3E}">
        <p14:creationId xmlns:p14="http://schemas.microsoft.com/office/powerpoint/2010/main" val="93315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012D-B03F-EA83-D06F-0C47144DE48C}"/>
              </a:ext>
            </a:extLst>
          </p:cNvPr>
          <p:cNvSpPr>
            <a:spLocks noGrp="1"/>
          </p:cNvSpPr>
          <p:nvPr>
            <p:ph type="title"/>
          </p:nvPr>
        </p:nvSpPr>
        <p:spPr/>
        <p:txBody>
          <a:bodyPr/>
          <a:lstStyle/>
          <a:p>
            <a:r>
              <a:rPr lang="en-US" b="1" i="1" u="sng" dirty="0"/>
              <a:t>Holt’s Method</a:t>
            </a:r>
          </a:p>
        </p:txBody>
      </p:sp>
      <p:sp>
        <p:nvSpPr>
          <p:cNvPr id="3" name="TextBox 2">
            <a:extLst>
              <a:ext uri="{FF2B5EF4-FFF2-40B4-BE49-F238E27FC236}">
                <a16:creationId xmlns:a16="http://schemas.microsoft.com/office/drawing/2014/main" id="{2F40CB1D-8159-09EF-3FE5-91E3BE7F1509}"/>
              </a:ext>
            </a:extLst>
          </p:cNvPr>
          <p:cNvSpPr txBox="1"/>
          <p:nvPr/>
        </p:nvSpPr>
        <p:spPr>
          <a:xfrm>
            <a:off x="1071717" y="2100698"/>
            <a:ext cx="4178709" cy="2585323"/>
          </a:xfrm>
          <a:prstGeom prst="rect">
            <a:avLst/>
          </a:prstGeom>
          <a:noFill/>
        </p:spPr>
        <p:txBody>
          <a:bodyPr wrap="square" rtlCol="0">
            <a:spAutoFit/>
          </a:bodyPr>
          <a:lstStyle/>
          <a:p>
            <a:r>
              <a:rPr lang="en-US" dirty="0"/>
              <a:t>R-Squared: </a:t>
            </a:r>
            <a:r>
              <a:rPr lang="en-US" dirty="0">
                <a:solidFill>
                  <a:srgbClr val="FF0000"/>
                </a:solidFill>
              </a:rPr>
              <a:t>0.92</a:t>
            </a:r>
            <a:r>
              <a:rPr lang="en-US" dirty="0"/>
              <a:t> </a:t>
            </a:r>
          </a:p>
          <a:p>
            <a:endParaRPr lang="en-US" dirty="0"/>
          </a:p>
          <a:p>
            <a:r>
              <a:rPr lang="en-US" dirty="0"/>
              <a:t>RMSE: </a:t>
            </a:r>
            <a:r>
              <a:rPr lang="en-US" dirty="0">
                <a:solidFill>
                  <a:srgbClr val="FF0000"/>
                </a:solidFill>
              </a:rPr>
              <a:t>33.11</a:t>
            </a:r>
          </a:p>
          <a:p>
            <a:endParaRPr lang="en-US" dirty="0"/>
          </a:p>
          <a:p>
            <a:r>
              <a:rPr lang="en-US" dirty="0"/>
              <a:t>MAE: </a:t>
            </a:r>
            <a:r>
              <a:rPr lang="en-US" dirty="0">
                <a:solidFill>
                  <a:srgbClr val="FF0000"/>
                </a:solidFill>
              </a:rPr>
              <a:t>24.89</a:t>
            </a:r>
          </a:p>
          <a:p>
            <a:endParaRPr lang="en-US" dirty="0"/>
          </a:p>
          <a:p>
            <a:r>
              <a:rPr lang="en-US" dirty="0"/>
              <a:t>MAPE: </a:t>
            </a:r>
            <a:r>
              <a:rPr lang="en-US" dirty="0">
                <a:solidFill>
                  <a:srgbClr val="FF0000"/>
                </a:solidFill>
              </a:rPr>
              <a:t>8.86</a:t>
            </a:r>
          </a:p>
          <a:p>
            <a:endParaRPr lang="en-US" dirty="0"/>
          </a:p>
          <a:p>
            <a:r>
              <a:rPr lang="en-US" dirty="0"/>
              <a:t>MSE: </a:t>
            </a:r>
            <a:r>
              <a:rPr lang="en-US" dirty="0">
                <a:solidFill>
                  <a:srgbClr val="FF0000"/>
                </a:solidFill>
              </a:rPr>
              <a:t>1095.63</a:t>
            </a:r>
          </a:p>
        </p:txBody>
      </p:sp>
      <p:pic>
        <p:nvPicPr>
          <p:cNvPr id="5" name="Picture 4">
            <a:extLst>
              <a:ext uri="{FF2B5EF4-FFF2-40B4-BE49-F238E27FC236}">
                <a16:creationId xmlns:a16="http://schemas.microsoft.com/office/drawing/2014/main" id="{8FDEDD1C-C005-898D-923F-D5C0F2F65A25}"/>
              </a:ext>
            </a:extLst>
          </p:cNvPr>
          <p:cNvPicPr>
            <a:picLocks noChangeAspect="1"/>
          </p:cNvPicPr>
          <p:nvPr/>
        </p:nvPicPr>
        <p:blipFill>
          <a:blip r:embed="rId2"/>
          <a:stretch>
            <a:fillRect/>
          </a:stretch>
        </p:blipFill>
        <p:spPr>
          <a:xfrm>
            <a:off x="4820572" y="989857"/>
            <a:ext cx="7371428" cy="5426818"/>
          </a:xfrm>
          <a:prstGeom prst="rect">
            <a:avLst/>
          </a:prstGeom>
        </p:spPr>
      </p:pic>
    </p:spTree>
    <p:extLst>
      <p:ext uri="{BB962C8B-B14F-4D97-AF65-F5344CB8AC3E}">
        <p14:creationId xmlns:p14="http://schemas.microsoft.com/office/powerpoint/2010/main" val="227859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9A0AF5-268D-F6AA-8399-761A66D9C5F4}"/>
              </a:ext>
            </a:extLst>
          </p:cNvPr>
          <p:cNvSpPr>
            <a:spLocks noGrp="1"/>
          </p:cNvSpPr>
          <p:nvPr>
            <p:ph type="title"/>
          </p:nvPr>
        </p:nvSpPr>
        <p:spPr>
          <a:xfrm>
            <a:off x="838200" y="1336390"/>
            <a:ext cx="6155988" cy="1182927"/>
          </a:xfrm>
        </p:spPr>
        <p:txBody>
          <a:bodyPr vert="horz" lIns="91440" tIns="45720" rIns="91440" bIns="45720" rtlCol="0" anchor="b">
            <a:normAutofit/>
          </a:bodyPr>
          <a:lstStyle/>
          <a:p>
            <a:r>
              <a:rPr lang="en-US" sz="3900" b="1" kern="1200">
                <a:solidFill>
                  <a:schemeClr val="tx1"/>
                </a:solidFill>
                <a:latin typeface="+mj-lt"/>
                <a:ea typeface="+mj-ea"/>
                <a:cs typeface="+mj-cs"/>
              </a:rPr>
              <a:t>Part 5 - Recommendation for managers</a:t>
            </a:r>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76CC4C-3B06-817E-8FE3-487EC53F272A}"/>
              </a:ext>
            </a:extLst>
          </p:cNvPr>
          <p:cNvSpPr txBox="1"/>
          <p:nvPr/>
        </p:nvSpPr>
        <p:spPr>
          <a:xfrm>
            <a:off x="803776" y="2829330"/>
            <a:ext cx="6190412" cy="334445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 We recommend using the Winters Multiplicative Method for forecasting future air passenger numbers, based on our comprehensive analysis.</a:t>
            </a:r>
          </a:p>
          <a:p>
            <a:pPr indent="-228600">
              <a:lnSpc>
                <a:spcPct val="90000"/>
              </a:lnSpc>
              <a:spcAft>
                <a:spcPts val="600"/>
              </a:spcAft>
              <a:buFont typeface="Arial" panose="020B0604020202020204" pitchFamily="34" charset="0"/>
              <a:buChar char="•"/>
            </a:pPr>
            <a:endParaRPr lang="en-US" sz="16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This method consistently demonstrated the lowest MAPE, RMSE, MSE, MAE, and the highest R-Squared.</a:t>
            </a:r>
          </a:p>
          <a:p>
            <a:pPr indent="-228600">
              <a:lnSpc>
                <a:spcPct val="90000"/>
              </a:lnSpc>
              <a:spcAft>
                <a:spcPts val="600"/>
              </a:spcAft>
              <a:buFont typeface="Arial" panose="020B0604020202020204" pitchFamily="34" charset="0"/>
              <a:buChar char="•"/>
            </a:pPr>
            <a:endParaRPr lang="en-US" sz="16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Our forecast for the next 3 months is as follows:</a:t>
            </a:r>
          </a:p>
          <a:p>
            <a:pPr marL="285750" indent="-228600">
              <a:lnSpc>
                <a:spcPct val="90000"/>
              </a:lnSpc>
              <a:spcAft>
                <a:spcPts val="600"/>
              </a:spcAft>
              <a:buFont typeface="Arial" panose="020B0604020202020204" pitchFamily="34" charset="0"/>
              <a:buChar char="•"/>
            </a:pPr>
            <a:endParaRPr lang="en-US" sz="16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1600" b="1" i="1" dirty="0">
                <a:solidFill>
                  <a:schemeClr val="tx1">
                    <a:alpha val="80000"/>
                  </a:schemeClr>
                </a:solidFill>
              </a:rPr>
              <a:t>October 2024: </a:t>
            </a:r>
            <a:r>
              <a:rPr lang="en-US" sz="1600" b="1" i="1" dirty="0">
                <a:solidFill>
                  <a:srgbClr val="FF0000">
                    <a:alpha val="80000"/>
                  </a:srgbClr>
                </a:solidFill>
              </a:rPr>
              <a:t>443</a:t>
            </a:r>
          </a:p>
          <a:p>
            <a:pPr indent="-228600">
              <a:lnSpc>
                <a:spcPct val="90000"/>
              </a:lnSpc>
              <a:spcAft>
                <a:spcPts val="600"/>
              </a:spcAft>
              <a:buFont typeface="Arial" panose="020B0604020202020204" pitchFamily="34" charset="0"/>
              <a:buChar char="•"/>
            </a:pPr>
            <a:r>
              <a:rPr lang="en-US" sz="1600" b="1" i="1" dirty="0">
                <a:solidFill>
                  <a:schemeClr val="tx1">
                    <a:alpha val="80000"/>
                  </a:schemeClr>
                </a:solidFill>
              </a:rPr>
              <a:t>November 2024: </a:t>
            </a:r>
            <a:r>
              <a:rPr lang="en-US" sz="1600" b="1" i="1" dirty="0">
                <a:solidFill>
                  <a:srgbClr val="FF0000">
                    <a:alpha val="80000"/>
                  </a:srgbClr>
                </a:solidFill>
              </a:rPr>
              <a:t>388</a:t>
            </a:r>
          </a:p>
          <a:p>
            <a:pPr indent="-228600">
              <a:lnSpc>
                <a:spcPct val="90000"/>
              </a:lnSpc>
              <a:spcAft>
                <a:spcPts val="600"/>
              </a:spcAft>
              <a:buFont typeface="Arial" panose="020B0604020202020204" pitchFamily="34" charset="0"/>
              <a:buChar char="•"/>
            </a:pPr>
            <a:r>
              <a:rPr lang="en-US" sz="1600" b="1" i="1" dirty="0">
                <a:solidFill>
                  <a:schemeClr val="tx1">
                    <a:alpha val="80000"/>
                  </a:schemeClr>
                </a:solidFill>
              </a:rPr>
              <a:t>December 2024: </a:t>
            </a:r>
            <a:r>
              <a:rPr lang="en-US" sz="1600" b="1" i="1" dirty="0">
                <a:solidFill>
                  <a:srgbClr val="FF0000">
                    <a:alpha val="80000"/>
                  </a:srgbClr>
                </a:solidFill>
              </a:rPr>
              <a:t>428</a:t>
            </a:r>
          </a:p>
        </p:txBody>
      </p:sp>
      <p:pic>
        <p:nvPicPr>
          <p:cNvPr id="5" name="Graphic 4" descr="Airplane outline">
            <a:extLst>
              <a:ext uri="{FF2B5EF4-FFF2-40B4-BE49-F238E27FC236}">
                <a16:creationId xmlns:a16="http://schemas.microsoft.com/office/drawing/2014/main" id="{CCE89800-2781-501F-300B-634908352F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22365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D3D3D-C63B-8C17-3379-364011D4780D}"/>
              </a:ext>
            </a:extLst>
          </p:cNvPr>
          <p:cNvSpPr>
            <a:spLocks noGrp="1"/>
          </p:cNvSpPr>
          <p:nvPr>
            <p:ph type="title"/>
          </p:nvPr>
        </p:nvSpPr>
        <p:spPr>
          <a:xfrm>
            <a:off x="7331384" y="679730"/>
            <a:ext cx="4171994" cy="3932729"/>
          </a:xfrm>
        </p:spPr>
        <p:txBody>
          <a:bodyPr vert="horz" lIns="91440" tIns="45720" rIns="91440" bIns="45720" rtlCol="0" anchor="b">
            <a:normAutofit/>
          </a:bodyPr>
          <a:lstStyle/>
          <a:p>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r>
              <a:rPr lang="en-US" sz="3800" kern="1200" dirty="0">
                <a:solidFill>
                  <a:schemeClr val="tx1"/>
                </a:solidFill>
                <a:latin typeface="Apple Chancery" panose="03020702040506060504" pitchFamily="66" charset="-79"/>
                <a:cs typeface="Apple Chancery" panose="03020702040506060504" pitchFamily="66" charset="-79"/>
              </a:rPr>
              <a:t>Thank you!</a:t>
            </a:r>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r>
              <a:rPr lang="en-US" sz="3800" kern="1200" dirty="0">
                <a:solidFill>
                  <a:schemeClr val="tx1"/>
                </a:solidFill>
                <a:latin typeface="Apple Chancery" panose="03020702040506060504" pitchFamily="66" charset="-79"/>
                <a:cs typeface="Apple Chancery" panose="03020702040506060504" pitchFamily="66" charset="-79"/>
              </a:rPr>
              <a:t>Any Questions?</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ustomer review outline">
            <a:extLst>
              <a:ext uri="{FF2B5EF4-FFF2-40B4-BE49-F238E27FC236}">
                <a16:creationId xmlns:a16="http://schemas.microsoft.com/office/drawing/2014/main" id="{64BD8DAD-E42B-232C-5A56-3EEEE3A7A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597" y="624585"/>
            <a:ext cx="5608830" cy="5608830"/>
          </a:xfrm>
          <a:prstGeom prst="rect">
            <a:avLst/>
          </a:prstGeom>
        </p:spPr>
      </p:pic>
    </p:spTree>
    <p:extLst>
      <p:ext uri="{BB962C8B-B14F-4D97-AF65-F5344CB8AC3E}">
        <p14:creationId xmlns:p14="http://schemas.microsoft.com/office/powerpoint/2010/main" val="236225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E095A-AE20-BCA6-3419-22E726E88216}"/>
              </a:ext>
            </a:extLst>
          </p:cNvPr>
          <p:cNvSpPr txBox="1"/>
          <p:nvPr/>
        </p:nvSpPr>
        <p:spPr>
          <a:xfrm>
            <a:off x="1885306" y="800272"/>
            <a:ext cx="2921446" cy="584775"/>
          </a:xfrm>
          <a:prstGeom prst="rect">
            <a:avLst/>
          </a:prstGeom>
          <a:noFill/>
        </p:spPr>
        <p:txBody>
          <a:bodyPr wrap="square" rtlCol="0">
            <a:spAutoFit/>
          </a:bodyPr>
          <a:lstStyle/>
          <a:p>
            <a:r>
              <a:rPr lang="en-US" sz="3200" dirty="0">
                <a:latin typeface="Aptos Black" panose="020B0004020202020204" pitchFamily="34" charset="0"/>
              </a:rPr>
              <a:t>AGENDA</a:t>
            </a:r>
          </a:p>
        </p:txBody>
      </p:sp>
      <p:sp>
        <p:nvSpPr>
          <p:cNvPr id="4" name="Rectangle 3">
            <a:extLst>
              <a:ext uri="{FF2B5EF4-FFF2-40B4-BE49-F238E27FC236}">
                <a16:creationId xmlns:a16="http://schemas.microsoft.com/office/drawing/2014/main" id="{7B43CF59-988F-8765-F09D-41D5B0377800}"/>
              </a:ext>
            </a:extLst>
          </p:cNvPr>
          <p:cNvSpPr/>
          <p:nvPr/>
        </p:nvSpPr>
        <p:spPr>
          <a:xfrm>
            <a:off x="1039506" y="1385047"/>
            <a:ext cx="45719" cy="2262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E984BC-631E-67D8-7F7D-5757E677285A}"/>
              </a:ext>
            </a:extLst>
          </p:cNvPr>
          <p:cNvSpPr/>
          <p:nvPr/>
        </p:nvSpPr>
        <p:spPr>
          <a:xfrm>
            <a:off x="6008324" y="130278"/>
            <a:ext cx="571500" cy="5429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4E72CA3-7B4F-0786-8767-BC46A84284C6}"/>
              </a:ext>
            </a:extLst>
          </p:cNvPr>
          <p:cNvSpPr/>
          <p:nvPr/>
        </p:nvSpPr>
        <p:spPr>
          <a:xfrm>
            <a:off x="6039851" y="1258898"/>
            <a:ext cx="525781" cy="5429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4409A0-16AD-3A3B-EF3C-D677A2C1AA00}"/>
              </a:ext>
            </a:extLst>
          </p:cNvPr>
          <p:cNvSpPr/>
          <p:nvPr/>
        </p:nvSpPr>
        <p:spPr>
          <a:xfrm>
            <a:off x="6039851" y="2468080"/>
            <a:ext cx="525781" cy="542924"/>
          </a:xfrm>
          <a:prstGeom prst="ellipse">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2D7497-16EA-87D8-C5F1-02860EA60A0F}"/>
              </a:ext>
            </a:extLst>
          </p:cNvPr>
          <p:cNvSpPr/>
          <p:nvPr/>
        </p:nvSpPr>
        <p:spPr>
          <a:xfrm>
            <a:off x="6046594" y="3760733"/>
            <a:ext cx="525780" cy="5749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B4041F-AD56-97E6-F922-A90A2BFCF193}"/>
              </a:ext>
            </a:extLst>
          </p:cNvPr>
          <p:cNvSpPr/>
          <p:nvPr/>
        </p:nvSpPr>
        <p:spPr>
          <a:xfrm>
            <a:off x="6053336" y="5381933"/>
            <a:ext cx="525780" cy="5749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2E78FB5-3ADF-5D03-5010-770B310E5A39}"/>
              </a:ext>
            </a:extLst>
          </p:cNvPr>
          <p:cNvCxnSpPr>
            <a:stCxn id="5" idx="4"/>
            <a:endCxn id="6" idx="0"/>
          </p:cNvCxnSpPr>
          <p:nvPr/>
        </p:nvCxnSpPr>
        <p:spPr>
          <a:xfrm>
            <a:off x="6294074" y="673203"/>
            <a:ext cx="8668" cy="58569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B35186A-0370-3820-5E0F-3208BB6BC264}"/>
              </a:ext>
            </a:extLst>
          </p:cNvPr>
          <p:cNvCxnSpPr>
            <a:cxnSpLocks/>
          </p:cNvCxnSpPr>
          <p:nvPr/>
        </p:nvCxnSpPr>
        <p:spPr>
          <a:xfrm flipH="1">
            <a:off x="6279859" y="1880897"/>
            <a:ext cx="3810" cy="663067"/>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DD06D61-69DD-F7F6-D1AE-0A15C84B0297}"/>
              </a:ext>
            </a:extLst>
          </p:cNvPr>
          <p:cNvCxnSpPr>
            <a:cxnSpLocks/>
            <a:stCxn id="7" idx="4"/>
            <a:endCxn id="8" idx="0"/>
          </p:cNvCxnSpPr>
          <p:nvPr/>
        </p:nvCxnSpPr>
        <p:spPr>
          <a:xfrm>
            <a:off x="6302742" y="3011004"/>
            <a:ext cx="6742" cy="74972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CF9FDE-0507-6F8E-E390-C445818C1C97}"/>
              </a:ext>
            </a:extLst>
          </p:cNvPr>
          <p:cNvCxnSpPr/>
          <p:nvPr/>
        </p:nvCxnSpPr>
        <p:spPr>
          <a:xfrm>
            <a:off x="6309484" y="4309530"/>
            <a:ext cx="0" cy="1072403"/>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D0A40AC-B88E-C447-2FCE-57BB0F4E6378}"/>
              </a:ext>
            </a:extLst>
          </p:cNvPr>
          <p:cNvSpPr txBox="1"/>
          <p:nvPr/>
        </p:nvSpPr>
        <p:spPr>
          <a:xfrm>
            <a:off x="6050864" y="226499"/>
            <a:ext cx="499946" cy="369332"/>
          </a:xfrm>
          <a:prstGeom prst="rect">
            <a:avLst/>
          </a:prstGeom>
          <a:noFill/>
        </p:spPr>
        <p:txBody>
          <a:bodyPr wrap="square" rtlCol="0">
            <a:spAutoFit/>
          </a:bodyPr>
          <a:lstStyle/>
          <a:p>
            <a:pPr algn="ctr"/>
            <a:r>
              <a:rPr lang="en-US" dirty="0"/>
              <a:t>01</a:t>
            </a:r>
          </a:p>
        </p:txBody>
      </p:sp>
      <p:sp>
        <p:nvSpPr>
          <p:cNvPr id="30" name="TextBox 29">
            <a:extLst>
              <a:ext uri="{FF2B5EF4-FFF2-40B4-BE49-F238E27FC236}">
                <a16:creationId xmlns:a16="http://schemas.microsoft.com/office/drawing/2014/main" id="{015AC3C7-F38B-3407-966B-2F8BD138ED04}"/>
              </a:ext>
            </a:extLst>
          </p:cNvPr>
          <p:cNvSpPr txBox="1"/>
          <p:nvPr/>
        </p:nvSpPr>
        <p:spPr>
          <a:xfrm>
            <a:off x="6072428" y="1338751"/>
            <a:ext cx="499946" cy="369332"/>
          </a:xfrm>
          <a:prstGeom prst="rect">
            <a:avLst/>
          </a:prstGeom>
          <a:noFill/>
        </p:spPr>
        <p:txBody>
          <a:bodyPr wrap="square" rtlCol="0">
            <a:spAutoFit/>
          </a:bodyPr>
          <a:lstStyle/>
          <a:p>
            <a:pPr algn="ctr"/>
            <a:r>
              <a:rPr lang="en-US" dirty="0"/>
              <a:t>02</a:t>
            </a:r>
          </a:p>
        </p:txBody>
      </p:sp>
      <p:sp>
        <p:nvSpPr>
          <p:cNvPr id="32" name="TextBox 31">
            <a:extLst>
              <a:ext uri="{FF2B5EF4-FFF2-40B4-BE49-F238E27FC236}">
                <a16:creationId xmlns:a16="http://schemas.microsoft.com/office/drawing/2014/main" id="{3601C347-1B05-9E5B-D129-CDDC86C720D8}"/>
              </a:ext>
            </a:extLst>
          </p:cNvPr>
          <p:cNvSpPr txBox="1"/>
          <p:nvPr/>
        </p:nvSpPr>
        <p:spPr>
          <a:xfrm>
            <a:off x="6059511" y="5484736"/>
            <a:ext cx="499946" cy="369332"/>
          </a:xfrm>
          <a:prstGeom prst="rect">
            <a:avLst/>
          </a:prstGeom>
          <a:noFill/>
        </p:spPr>
        <p:txBody>
          <a:bodyPr wrap="square" rtlCol="0">
            <a:spAutoFit/>
          </a:bodyPr>
          <a:lstStyle/>
          <a:p>
            <a:pPr algn="ctr"/>
            <a:r>
              <a:rPr lang="en-US" dirty="0"/>
              <a:t>05</a:t>
            </a:r>
          </a:p>
        </p:txBody>
      </p:sp>
      <p:sp>
        <p:nvSpPr>
          <p:cNvPr id="33" name="TextBox 32">
            <a:extLst>
              <a:ext uri="{FF2B5EF4-FFF2-40B4-BE49-F238E27FC236}">
                <a16:creationId xmlns:a16="http://schemas.microsoft.com/office/drawing/2014/main" id="{E809CAFE-1AE1-0862-363A-566D84083D57}"/>
              </a:ext>
            </a:extLst>
          </p:cNvPr>
          <p:cNvSpPr txBox="1"/>
          <p:nvPr/>
        </p:nvSpPr>
        <p:spPr>
          <a:xfrm>
            <a:off x="6053336" y="3872600"/>
            <a:ext cx="499946" cy="369332"/>
          </a:xfrm>
          <a:prstGeom prst="rect">
            <a:avLst/>
          </a:prstGeom>
          <a:noFill/>
        </p:spPr>
        <p:txBody>
          <a:bodyPr wrap="square" rtlCol="0">
            <a:spAutoFit/>
          </a:bodyPr>
          <a:lstStyle/>
          <a:p>
            <a:pPr algn="ctr"/>
            <a:r>
              <a:rPr lang="en-US" dirty="0"/>
              <a:t>04</a:t>
            </a:r>
          </a:p>
        </p:txBody>
      </p:sp>
      <p:sp>
        <p:nvSpPr>
          <p:cNvPr id="34" name="TextBox 33">
            <a:extLst>
              <a:ext uri="{FF2B5EF4-FFF2-40B4-BE49-F238E27FC236}">
                <a16:creationId xmlns:a16="http://schemas.microsoft.com/office/drawing/2014/main" id="{3268743D-9355-AE5D-258C-5DCD30B417C6}"/>
              </a:ext>
            </a:extLst>
          </p:cNvPr>
          <p:cNvSpPr txBox="1"/>
          <p:nvPr/>
        </p:nvSpPr>
        <p:spPr>
          <a:xfrm>
            <a:off x="6008324" y="2587295"/>
            <a:ext cx="499946" cy="369332"/>
          </a:xfrm>
          <a:prstGeom prst="rect">
            <a:avLst/>
          </a:prstGeom>
          <a:noFill/>
        </p:spPr>
        <p:txBody>
          <a:bodyPr wrap="square" rtlCol="0">
            <a:spAutoFit/>
          </a:bodyPr>
          <a:lstStyle/>
          <a:p>
            <a:pPr algn="ctr"/>
            <a:r>
              <a:rPr lang="en-US" dirty="0"/>
              <a:t>03</a:t>
            </a:r>
          </a:p>
        </p:txBody>
      </p:sp>
      <p:sp>
        <p:nvSpPr>
          <p:cNvPr id="35" name="TextBox 34">
            <a:extLst>
              <a:ext uri="{FF2B5EF4-FFF2-40B4-BE49-F238E27FC236}">
                <a16:creationId xmlns:a16="http://schemas.microsoft.com/office/drawing/2014/main" id="{3C32F9EE-F8EF-EFD1-B9D2-7D4EB3ECE883}"/>
              </a:ext>
            </a:extLst>
          </p:cNvPr>
          <p:cNvSpPr txBox="1"/>
          <p:nvPr/>
        </p:nvSpPr>
        <p:spPr>
          <a:xfrm>
            <a:off x="7060223" y="246870"/>
            <a:ext cx="340283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Data Source and Characteristics</a:t>
            </a:r>
          </a:p>
        </p:txBody>
      </p:sp>
      <p:sp>
        <p:nvSpPr>
          <p:cNvPr id="36" name="TextBox 35">
            <a:extLst>
              <a:ext uri="{FF2B5EF4-FFF2-40B4-BE49-F238E27FC236}">
                <a16:creationId xmlns:a16="http://schemas.microsoft.com/office/drawing/2014/main" id="{6E96E865-FEF9-9E94-E6E1-ABE7F281F5A3}"/>
              </a:ext>
            </a:extLst>
          </p:cNvPr>
          <p:cNvSpPr txBox="1"/>
          <p:nvPr/>
        </p:nvSpPr>
        <p:spPr>
          <a:xfrm>
            <a:off x="7060223" y="1385047"/>
            <a:ext cx="3147646" cy="369332"/>
          </a:xfrm>
          <a:prstGeom prst="rect">
            <a:avLst/>
          </a:prstGeom>
          <a:noFill/>
        </p:spPr>
        <p:txBody>
          <a:bodyPr wrap="square" rtlCol="0">
            <a:spAutoFit/>
          </a:bodyPr>
          <a:lstStyle/>
          <a:p>
            <a:r>
              <a:rPr lang="en-US" b="1" i="0" u="none" strike="noStrike" dirty="0">
                <a:solidFill>
                  <a:srgbClr val="000000"/>
                </a:solidFill>
                <a:effectLst/>
                <a:latin typeface="Times New Roman" panose="02020603050405020304" pitchFamily="18" charset="0"/>
                <a:cs typeface="Times New Roman" panose="02020603050405020304" pitchFamily="18" charset="0"/>
              </a:rPr>
              <a:t>Naïve Model Benchmarking</a:t>
            </a:r>
            <a:endParaRPr lang="en-US" b="1"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AB510B3-03A9-BC03-24DC-9C3FE43E899B}"/>
              </a:ext>
            </a:extLst>
          </p:cNvPr>
          <p:cNvSpPr txBox="1"/>
          <p:nvPr/>
        </p:nvSpPr>
        <p:spPr>
          <a:xfrm>
            <a:off x="7060223" y="2578455"/>
            <a:ext cx="26289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Forecasting Models</a:t>
            </a:r>
          </a:p>
        </p:txBody>
      </p:sp>
      <p:sp>
        <p:nvSpPr>
          <p:cNvPr id="39" name="TextBox 38">
            <a:extLst>
              <a:ext uri="{FF2B5EF4-FFF2-40B4-BE49-F238E27FC236}">
                <a16:creationId xmlns:a16="http://schemas.microsoft.com/office/drawing/2014/main" id="{380CE6EB-A6D8-E539-11B3-C9596C31DD60}"/>
              </a:ext>
            </a:extLst>
          </p:cNvPr>
          <p:cNvSpPr txBox="1"/>
          <p:nvPr/>
        </p:nvSpPr>
        <p:spPr>
          <a:xfrm>
            <a:off x="7060223" y="5409351"/>
            <a:ext cx="371914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Manager Forecast</a:t>
            </a:r>
          </a:p>
        </p:txBody>
      </p:sp>
      <p:sp>
        <p:nvSpPr>
          <p:cNvPr id="40" name="TextBox 39">
            <a:extLst>
              <a:ext uri="{FF2B5EF4-FFF2-40B4-BE49-F238E27FC236}">
                <a16:creationId xmlns:a16="http://schemas.microsoft.com/office/drawing/2014/main" id="{00E0AF86-9443-54FC-E16E-9EE8C43F81BA}"/>
              </a:ext>
            </a:extLst>
          </p:cNvPr>
          <p:cNvSpPr txBox="1"/>
          <p:nvPr/>
        </p:nvSpPr>
        <p:spPr>
          <a:xfrm>
            <a:off x="7060223" y="3784735"/>
            <a:ext cx="3077303"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Best Forecasting Model</a:t>
            </a:r>
          </a:p>
        </p:txBody>
      </p:sp>
      <p:pic>
        <p:nvPicPr>
          <p:cNvPr id="1026" name="Picture 2" descr="passengers-flight - Travel Off Path">
            <a:extLst>
              <a:ext uri="{FF2B5EF4-FFF2-40B4-BE49-F238E27FC236}">
                <a16:creationId xmlns:a16="http://schemas.microsoft.com/office/drawing/2014/main" id="{0BE09CF1-40BF-A4DB-883A-A6568C4B3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6" y="1593142"/>
            <a:ext cx="5406310" cy="283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nalogue board showing flight information">
            <a:extLst>
              <a:ext uri="{FF2B5EF4-FFF2-40B4-BE49-F238E27FC236}">
                <a16:creationId xmlns:a16="http://schemas.microsoft.com/office/drawing/2014/main" id="{B6ACF23E-4C70-0B6D-F420-B5A5833CC5B5}"/>
              </a:ext>
            </a:extLst>
          </p:cNvPr>
          <p:cNvPicPr>
            <a:picLocks noChangeAspect="1"/>
          </p:cNvPicPr>
          <p:nvPr/>
        </p:nvPicPr>
        <p:blipFill>
          <a:blip r:embed="rId2"/>
          <a:srcRect l="21173" r="26168" b="-2"/>
          <a:stretch/>
        </p:blipFill>
        <p:spPr>
          <a:xfrm>
            <a:off x="-1" y="-2"/>
            <a:ext cx="5410198" cy="6858002"/>
          </a:xfrm>
          <a:prstGeom prst="rect">
            <a:avLst/>
          </a:prstGeom>
        </p:spPr>
      </p:pic>
      <p:sp useBgFill="1">
        <p:nvSpPr>
          <p:cNvPr id="15" name="Rectangle 1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85502-242A-1B3E-E887-CEF1A438D359}"/>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t>Part 1 – Data Source and Characteristics</a:t>
            </a:r>
          </a:p>
        </p:txBody>
      </p:sp>
      <p:sp>
        <p:nvSpPr>
          <p:cNvPr id="3" name="TextBox 2">
            <a:extLst>
              <a:ext uri="{FF2B5EF4-FFF2-40B4-BE49-F238E27FC236}">
                <a16:creationId xmlns:a16="http://schemas.microsoft.com/office/drawing/2014/main" id="{36D355DD-B0D7-7FC2-A60F-27A56BF2BEB8}"/>
              </a:ext>
            </a:extLst>
          </p:cNvPr>
          <p:cNvSpPr txBox="1"/>
          <p:nvPr/>
        </p:nvSpPr>
        <p:spPr>
          <a:xfrm>
            <a:off x="5708074" y="2285999"/>
            <a:ext cx="6082144" cy="4166316"/>
          </a:xfrm>
          <a:prstGeom prst="rect">
            <a:avLst/>
          </a:prstGeom>
        </p:spPr>
        <p:txBody>
          <a:bodyPr vert="horz" lIns="91440" tIns="45720" rIns="91440" bIns="45720" rtlCol="0" anchor="ctr">
            <a:normAutofit fontScale="85000" lnSpcReduction="20000"/>
          </a:bodyPr>
          <a:lstStyle/>
          <a:p>
            <a:pPr indent="-228600">
              <a:lnSpc>
                <a:spcPct val="90000"/>
              </a:lnSpc>
              <a:spcAft>
                <a:spcPts val="600"/>
              </a:spcAft>
              <a:buFont typeface="Arial" panose="020B0604020202020204" pitchFamily="34" charset="0"/>
              <a:buChar char="•"/>
            </a:pPr>
            <a:endParaRPr lang="en-US" sz="700" u="sng" dirty="0"/>
          </a:p>
          <a:p>
            <a:pPr indent="-228600">
              <a:lnSpc>
                <a:spcPct val="90000"/>
              </a:lnSpc>
              <a:spcAft>
                <a:spcPts val="600"/>
              </a:spcAft>
              <a:buFont typeface="Arial" panose="020B0604020202020204" pitchFamily="34" charset="0"/>
              <a:buChar char="•"/>
            </a:pPr>
            <a:endParaRPr lang="en-US" sz="700" u="sng" dirty="0"/>
          </a:p>
          <a:p>
            <a:pPr indent="-228600">
              <a:lnSpc>
                <a:spcPct val="90000"/>
              </a:lnSpc>
              <a:spcAft>
                <a:spcPts val="600"/>
              </a:spcAft>
              <a:buFont typeface="Arial" panose="020B0604020202020204" pitchFamily="34" charset="0"/>
              <a:buChar char="•"/>
            </a:pPr>
            <a:r>
              <a:rPr lang="en-US" sz="2000" b="1" u="sng" dirty="0"/>
              <a:t>Data Source</a:t>
            </a:r>
          </a:p>
          <a:p>
            <a:pPr marL="285750" indent="-228600">
              <a:lnSpc>
                <a:spcPct val="90000"/>
              </a:lnSpc>
              <a:spcAft>
                <a:spcPts val="600"/>
              </a:spcAft>
              <a:buFont typeface="Arial" panose="020B0604020202020204" pitchFamily="34" charset="0"/>
              <a:buChar char="•"/>
            </a:pPr>
            <a:endParaRPr lang="en-US" sz="1400" u="sng" dirty="0"/>
          </a:p>
          <a:p>
            <a:pPr marL="342900" indent="-285750">
              <a:lnSpc>
                <a:spcPct val="90000"/>
              </a:lnSpc>
              <a:spcAft>
                <a:spcPts val="600"/>
              </a:spcAft>
              <a:buFont typeface="Wingdings" pitchFamily="2" charset="2"/>
              <a:buChar char="v"/>
            </a:pPr>
            <a:r>
              <a:rPr lang="en-US" sz="1400" dirty="0"/>
              <a:t>The Air passenger datasets, sourced from Kaggle, contains monthly totals of international and domestics  airlines passengers from January to December. This dataset is widely used for time series analysis and forecasting</a:t>
            </a:r>
          </a:p>
          <a:p>
            <a:pPr marL="285750"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u="sng" dirty="0"/>
              <a:t>Data Characteristics:</a:t>
            </a:r>
          </a:p>
          <a:p>
            <a:pPr indent="-228600">
              <a:lnSpc>
                <a:spcPct val="90000"/>
              </a:lnSpc>
              <a:spcAft>
                <a:spcPts val="600"/>
              </a:spcAft>
              <a:buFont typeface="Arial" panose="020B0604020202020204" pitchFamily="34" charset="0"/>
              <a:buChar char="•"/>
            </a:pPr>
            <a:endParaRPr lang="en-US" sz="1400" b="1" u="sng" dirty="0"/>
          </a:p>
          <a:p>
            <a:pPr marL="342900" indent="-285750">
              <a:lnSpc>
                <a:spcPct val="90000"/>
              </a:lnSpc>
              <a:spcAft>
                <a:spcPts val="600"/>
              </a:spcAft>
              <a:buFont typeface="Wingdings" pitchFamily="2" charset="2"/>
              <a:buChar char="v"/>
            </a:pPr>
            <a:r>
              <a:rPr lang="en-US" sz="1400" b="1" u="sng" dirty="0">
                <a:solidFill>
                  <a:srgbClr val="FF0000"/>
                </a:solidFill>
              </a:rPr>
              <a:t>Type: </a:t>
            </a:r>
            <a:r>
              <a:rPr lang="en-US" sz="1400" dirty="0"/>
              <a:t>Time series data on air passenger numbers</a:t>
            </a:r>
          </a:p>
          <a:p>
            <a:pPr marL="57150" indent="-285750">
              <a:lnSpc>
                <a:spcPct val="90000"/>
              </a:lnSpc>
              <a:spcAft>
                <a:spcPts val="600"/>
              </a:spcAft>
              <a:buFont typeface="Wingdings" pitchFamily="2" charset="2"/>
              <a:buChar char="v"/>
            </a:pPr>
            <a:endParaRPr lang="en-US" sz="1400" dirty="0"/>
          </a:p>
          <a:p>
            <a:pPr marL="342900" indent="-285750">
              <a:lnSpc>
                <a:spcPct val="90000"/>
              </a:lnSpc>
              <a:spcAft>
                <a:spcPts val="600"/>
              </a:spcAft>
              <a:buFont typeface="Wingdings" pitchFamily="2" charset="2"/>
              <a:buChar char="v"/>
            </a:pPr>
            <a:r>
              <a:rPr lang="en-US" sz="1400" b="1" u="sng" dirty="0">
                <a:solidFill>
                  <a:srgbClr val="FF0000"/>
                </a:solidFill>
              </a:rPr>
              <a:t>Variables: </a:t>
            </a:r>
            <a:r>
              <a:rPr lang="en-US" sz="1400" dirty="0"/>
              <a:t>Monthly passenger counts, year, seasonality factors</a:t>
            </a:r>
          </a:p>
          <a:p>
            <a:pPr marL="57150" indent="-285750">
              <a:lnSpc>
                <a:spcPct val="90000"/>
              </a:lnSpc>
              <a:spcAft>
                <a:spcPts val="600"/>
              </a:spcAft>
              <a:buFont typeface="Wingdings" pitchFamily="2" charset="2"/>
              <a:buChar char="v"/>
            </a:pPr>
            <a:endParaRPr lang="en-US" sz="1400" dirty="0"/>
          </a:p>
          <a:p>
            <a:pPr marL="342900" indent="-285750">
              <a:lnSpc>
                <a:spcPct val="90000"/>
              </a:lnSpc>
              <a:spcAft>
                <a:spcPts val="600"/>
              </a:spcAft>
              <a:buFont typeface="Wingdings" pitchFamily="2" charset="2"/>
              <a:buChar char="v"/>
            </a:pPr>
            <a:r>
              <a:rPr lang="en-US" sz="1400" b="1" u="sng" dirty="0">
                <a:solidFill>
                  <a:srgbClr val="FF0000"/>
                </a:solidFill>
              </a:rPr>
              <a:t>Time Frame: </a:t>
            </a:r>
            <a:r>
              <a:rPr lang="en-US" sz="1400" dirty="0"/>
              <a:t>Data covers from 2013-2024</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u="sng" dirty="0"/>
              <a:t>Background Story:</a:t>
            </a:r>
          </a:p>
          <a:p>
            <a:pPr indent="-228600">
              <a:lnSpc>
                <a:spcPct val="90000"/>
              </a:lnSpc>
              <a:spcAft>
                <a:spcPts val="600"/>
              </a:spcAft>
              <a:buFont typeface="Arial" panose="020B0604020202020204" pitchFamily="34" charset="0"/>
              <a:buChar char="•"/>
            </a:pPr>
            <a:endParaRPr lang="en-US" sz="1400" u="sng" dirty="0"/>
          </a:p>
          <a:p>
            <a:pPr marL="342900" indent="-285750">
              <a:lnSpc>
                <a:spcPct val="90000"/>
              </a:lnSpc>
              <a:spcAft>
                <a:spcPts val="600"/>
              </a:spcAft>
              <a:buFont typeface="Wingdings" pitchFamily="2" charset="2"/>
              <a:buChar char="v"/>
            </a:pPr>
            <a:r>
              <a:rPr lang="en-US" sz="1400" dirty="0"/>
              <a:t>The air travel industry is crucial for economic growth and understanding passenger trends helps in operational planning</a:t>
            </a:r>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u="sng" dirty="0"/>
          </a:p>
        </p:txBody>
      </p:sp>
    </p:spTree>
    <p:extLst>
      <p:ext uri="{BB962C8B-B14F-4D97-AF65-F5344CB8AC3E}">
        <p14:creationId xmlns:p14="http://schemas.microsoft.com/office/powerpoint/2010/main" val="429494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5082-05F2-9DA1-385F-E8D20C29B45F}"/>
              </a:ext>
            </a:extLst>
          </p:cNvPr>
          <p:cNvSpPr>
            <a:spLocks noGrp="1"/>
          </p:cNvSpPr>
          <p:nvPr>
            <p:ph type="title"/>
          </p:nvPr>
        </p:nvSpPr>
        <p:spPr>
          <a:xfrm>
            <a:off x="135560" y="2355"/>
            <a:ext cx="10515600" cy="1115246"/>
          </a:xfrm>
        </p:spPr>
        <p:txBody>
          <a:bodyPr/>
          <a:lstStyle/>
          <a:p>
            <a:pPr algn="ctr"/>
            <a:r>
              <a:rPr lang="en-US" i="1" u="sng" dirty="0">
                <a:latin typeface="Perpetua" panose="02020502060401020303" pitchFamily="18" charset="77"/>
                <a:cs typeface="Times New Roman" panose="02020603050405020304" pitchFamily="18" charset="0"/>
              </a:rPr>
              <a:t>About the Data</a:t>
            </a:r>
          </a:p>
        </p:txBody>
      </p:sp>
      <p:pic>
        <p:nvPicPr>
          <p:cNvPr id="6" name="Picture 5">
            <a:extLst>
              <a:ext uri="{FF2B5EF4-FFF2-40B4-BE49-F238E27FC236}">
                <a16:creationId xmlns:a16="http://schemas.microsoft.com/office/drawing/2014/main" id="{F6F5EE0B-0F71-A5D4-45A8-504353C27E92}"/>
              </a:ext>
            </a:extLst>
          </p:cNvPr>
          <p:cNvPicPr>
            <a:picLocks noChangeAspect="1"/>
          </p:cNvPicPr>
          <p:nvPr/>
        </p:nvPicPr>
        <p:blipFill>
          <a:blip r:embed="rId2"/>
          <a:stretch>
            <a:fillRect/>
          </a:stretch>
        </p:blipFill>
        <p:spPr>
          <a:xfrm>
            <a:off x="135560" y="1327917"/>
            <a:ext cx="2863672" cy="5426451"/>
          </a:xfrm>
          <a:prstGeom prst="rect">
            <a:avLst/>
          </a:prstGeom>
        </p:spPr>
      </p:pic>
      <p:pic>
        <p:nvPicPr>
          <p:cNvPr id="8" name="Picture 7">
            <a:extLst>
              <a:ext uri="{FF2B5EF4-FFF2-40B4-BE49-F238E27FC236}">
                <a16:creationId xmlns:a16="http://schemas.microsoft.com/office/drawing/2014/main" id="{DA5B3572-45C7-6041-D928-80BD1498D0D4}"/>
              </a:ext>
            </a:extLst>
          </p:cNvPr>
          <p:cNvPicPr>
            <a:picLocks noChangeAspect="1"/>
          </p:cNvPicPr>
          <p:nvPr/>
        </p:nvPicPr>
        <p:blipFill>
          <a:blip r:embed="rId3"/>
          <a:stretch>
            <a:fillRect/>
          </a:stretch>
        </p:blipFill>
        <p:spPr>
          <a:xfrm>
            <a:off x="3094405" y="1713009"/>
            <a:ext cx="3001595" cy="5063679"/>
          </a:xfrm>
          <a:prstGeom prst="rect">
            <a:avLst/>
          </a:prstGeom>
        </p:spPr>
      </p:pic>
      <p:pic>
        <p:nvPicPr>
          <p:cNvPr id="10" name="Picture 9">
            <a:extLst>
              <a:ext uri="{FF2B5EF4-FFF2-40B4-BE49-F238E27FC236}">
                <a16:creationId xmlns:a16="http://schemas.microsoft.com/office/drawing/2014/main" id="{FE45C6F4-1788-B49E-E80A-62EC5A5D3E52}"/>
              </a:ext>
            </a:extLst>
          </p:cNvPr>
          <p:cNvPicPr>
            <a:picLocks noChangeAspect="1"/>
          </p:cNvPicPr>
          <p:nvPr/>
        </p:nvPicPr>
        <p:blipFill>
          <a:blip r:embed="rId4"/>
          <a:stretch>
            <a:fillRect/>
          </a:stretch>
        </p:blipFill>
        <p:spPr>
          <a:xfrm>
            <a:off x="6096000" y="1327917"/>
            <a:ext cx="1760373" cy="5426451"/>
          </a:xfrm>
          <a:prstGeom prst="rect">
            <a:avLst/>
          </a:prstGeom>
        </p:spPr>
      </p:pic>
      <p:pic>
        <p:nvPicPr>
          <p:cNvPr id="12" name="Picture 11">
            <a:extLst>
              <a:ext uri="{FF2B5EF4-FFF2-40B4-BE49-F238E27FC236}">
                <a16:creationId xmlns:a16="http://schemas.microsoft.com/office/drawing/2014/main" id="{16BA9FBF-D79C-32FE-7C89-42DB09738668}"/>
              </a:ext>
            </a:extLst>
          </p:cNvPr>
          <p:cNvPicPr>
            <a:picLocks noChangeAspect="1"/>
          </p:cNvPicPr>
          <p:nvPr/>
        </p:nvPicPr>
        <p:blipFill>
          <a:blip r:embed="rId5"/>
          <a:stretch>
            <a:fillRect/>
          </a:stretch>
        </p:blipFill>
        <p:spPr>
          <a:xfrm>
            <a:off x="7949105" y="1690688"/>
            <a:ext cx="1828958" cy="5086000"/>
          </a:xfrm>
          <a:prstGeom prst="rect">
            <a:avLst/>
          </a:prstGeom>
        </p:spPr>
      </p:pic>
      <p:pic>
        <p:nvPicPr>
          <p:cNvPr id="14" name="Picture 13">
            <a:extLst>
              <a:ext uri="{FF2B5EF4-FFF2-40B4-BE49-F238E27FC236}">
                <a16:creationId xmlns:a16="http://schemas.microsoft.com/office/drawing/2014/main" id="{5748EED8-58A8-DA5F-B2EA-77CEA57BED68}"/>
              </a:ext>
            </a:extLst>
          </p:cNvPr>
          <p:cNvPicPr>
            <a:picLocks noChangeAspect="1"/>
          </p:cNvPicPr>
          <p:nvPr/>
        </p:nvPicPr>
        <p:blipFill>
          <a:blip r:embed="rId6"/>
          <a:stretch>
            <a:fillRect/>
          </a:stretch>
        </p:blipFill>
        <p:spPr>
          <a:xfrm>
            <a:off x="9778063" y="1327918"/>
            <a:ext cx="2278377" cy="5448770"/>
          </a:xfrm>
          <a:prstGeom prst="rect">
            <a:avLst/>
          </a:prstGeom>
        </p:spPr>
      </p:pic>
    </p:spTree>
    <p:extLst>
      <p:ext uri="{BB962C8B-B14F-4D97-AF65-F5344CB8AC3E}">
        <p14:creationId xmlns:p14="http://schemas.microsoft.com/office/powerpoint/2010/main" val="338363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F739-FDEF-B131-8BFC-7810880B94C4}"/>
              </a:ext>
            </a:extLst>
          </p:cNvPr>
          <p:cNvSpPr>
            <a:spLocks noGrp="1"/>
          </p:cNvSpPr>
          <p:nvPr>
            <p:ph type="title"/>
          </p:nvPr>
        </p:nvSpPr>
        <p:spPr/>
        <p:txBody>
          <a:bodyPr/>
          <a:lstStyle/>
          <a:p>
            <a:r>
              <a:rPr lang="en-US" b="1" i="1" u="sng" dirty="0"/>
              <a:t>Naïve Model</a:t>
            </a:r>
          </a:p>
        </p:txBody>
      </p:sp>
      <p:sp>
        <p:nvSpPr>
          <p:cNvPr id="3" name="TextBox 2">
            <a:extLst>
              <a:ext uri="{FF2B5EF4-FFF2-40B4-BE49-F238E27FC236}">
                <a16:creationId xmlns:a16="http://schemas.microsoft.com/office/drawing/2014/main" id="{286E0360-BF1C-BF8D-ED64-ADA070CD62ED}"/>
              </a:ext>
            </a:extLst>
          </p:cNvPr>
          <p:cNvSpPr txBox="1"/>
          <p:nvPr/>
        </p:nvSpPr>
        <p:spPr>
          <a:xfrm>
            <a:off x="605790" y="1863091"/>
            <a:ext cx="588645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Found using previous month’s actual data as next month’s forecast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Serves as comparison for other models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are likely better models available</a:t>
            </a:r>
          </a:p>
          <a:p>
            <a:endParaRPr lang="en-US" dirty="0"/>
          </a:p>
          <a:p>
            <a:endParaRPr lang="en-US" dirty="0"/>
          </a:p>
        </p:txBody>
      </p:sp>
      <p:sp>
        <p:nvSpPr>
          <p:cNvPr id="4" name="TextBox 3">
            <a:extLst>
              <a:ext uri="{FF2B5EF4-FFF2-40B4-BE49-F238E27FC236}">
                <a16:creationId xmlns:a16="http://schemas.microsoft.com/office/drawing/2014/main" id="{03CC049B-A37B-070B-10A6-8EBF766B7B5B}"/>
              </a:ext>
            </a:extLst>
          </p:cNvPr>
          <p:cNvSpPr txBox="1"/>
          <p:nvPr/>
        </p:nvSpPr>
        <p:spPr>
          <a:xfrm>
            <a:off x="7852410" y="1690688"/>
            <a:ext cx="4057650" cy="2031325"/>
          </a:xfrm>
          <a:prstGeom prst="rect">
            <a:avLst/>
          </a:prstGeom>
          <a:noFill/>
        </p:spPr>
        <p:txBody>
          <a:bodyPr wrap="square" rtlCol="0">
            <a:spAutoFit/>
          </a:bodyPr>
          <a:lstStyle/>
          <a:p>
            <a:r>
              <a:rPr lang="en-US" b="1" i="1" u="sng" dirty="0"/>
              <a:t>Monthly Predictions:</a:t>
            </a:r>
          </a:p>
          <a:p>
            <a:endParaRPr lang="en-US" dirty="0"/>
          </a:p>
          <a:p>
            <a:r>
              <a:rPr lang="en-US" dirty="0"/>
              <a:t>October 2024: </a:t>
            </a:r>
            <a:r>
              <a:rPr lang="en-US" dirty="0">
                <a:solidFill>
                  <a:srgbClr val="FF0000"/>
                </a:solidFill>
              </a:rPr>
              <a:t>508 passengers</a:t>
            </a:r>
          </a:p>
          <a:p>
            <a:endParaRPr lang="en-US" dirty="0"/>
          </a:p>
          <a:p>
            <a:r>
              <a:rPr lang="en-US" dirty="0"/>
              <a:t>November 2024: </a:t>
            </a:r>
            <a:r>
              <a:rPr lang="en-US" dirty="0">
                <a:solidFill>
                  <a:srgbClr val="FF0000"/>
                </a:solidFill>
              </a:rPr>
              <a:t>508 passengers</a:t>
            </a:r>
          </a:p>
          <a:p>
            <a:endParaRPr lang="en-US" dirty="0"/>
          </a:p>
          <a:p>
            <a:r>
              <a:rPr lang="en-US" dirty="0"/>
              <a:t>December 2024: </a:t>
            </a:r>
            <a:r>
              <a:rPr lang="en-US" dirty="0">
                <a:solidFill>
                  <a:srgbClr val="FF0000"/>
                </a:solidFill>
              </a:rPr>
              <a:t>508 passengers</a:t>
            </a:r>
          </a:p>
        </p:txBody>
      </p:sp>
    </p:spTree>
    <p:extLst>
      <p:ext uri="{BB962C8B-B14F-4D97-AF65-F5344CB8AC3E}">
        <p14:creationId xmlns:p14="http://schemas.microsoft.com/office/powerpoint/2010/main" val="234470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D7EE-005F-8FAB-5393-7AC04AADB011}"/>
              </a:ext>
            </a:extLst>
          </p:cNvPr>
          <p:cNvSpPr>
            <a:spLocks noGrp="1"/>
          </p:cNvSpPr>
          <p:nvPr>
            <p:ph type="title"/>
          </p:nvPr>
        </p:nvSpPr>
        <p:spPr>
          <a:xfrm>
            <a:off x="429491" y="365125"/>
            <a:ext cx="10924309" cy="1325563"/>
          </a:xfrm>
        </p:spPr>
        <p:txBody>
          <a:bodyPr/>
          <a:lstStyle/>
          <a:p>
            <a:r>
              <a:rPr lang="en-US" b="1" i="1" u="sng" dirty="0"/>
              <a:t>Naïve Model</a:t>
            </a:r>
          </a:p>
        </p:txBody>
      </p:sp>
      <p:graphicFrame>
        <p:nvGraphicFramePr>
          <p:cNvPr id="3" name="Chart 2">
            <a:extLst>
              <a:ext uri="{FF2B5EF4-FFF2-40B4-BE49-F238E27FC236}">
                <a16:creationId xmlns:a16="http://schemas.microsoft.com/office/drawing/2014/main" id="{7F9F7F40-7C85-B646-5965-BAF96A17A4F5}"/>
              </a:ext>
            </a:extLst>
          </p:cNvPr>
          <p:cNvGraphicFramePr>
            <a:graphicFrameLocks/>
          </p:cNvGraphicFramePr>
          <p:nvPr>
            <p:extLst>
              <p:ext uri="{D42A27DB-BD31-4B8C-83A1-F6EECF244321}">
                <p14:modId xmlns:p14="http://schemas.microsoft.com/office/powerpoint/2010/main" val="958784688"/>
              </p:ext>
            </p:extLst>
          </p:nvPr>
        </p:nvGraphicFramePr>
        <p:xfrm>
          <a:off x="4197927" y="365125"/>
          <a:ext cx="7837863" cy="599411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D1E95DA-4543-2D17-31A6-D9DF0C877F6C}"/>
              </a:ext>
            </a:extLst>
          </p:cNvPr>
          <p:cNvSpPr txBox="1"/>
          <p:nvPr/>
        </p:nvSpPr>
        <p:spPr>
          <a:xfrm>
            <a:off x="556260" y="1690688"/>
            <a:ext cx="5539740" cy="2585323"/>
          </a:xfrm>
          <a:prstGeom prst="rect">
            <a:avLst/>
          </a:prstGeom>
          <a:noFill/>
        </p:spPr>
        <p:txBody>
          <a:bodyPr wrap="square" rtlCol="0">
            <a:spAutoFit/>
          </a:bodyPr>
          <a:lstStyle/>
          <a:p>
            <a:r>
              <a:rPr lang="en-US" dirty="0"/>
              <a:t>RMSE: </a:t>
            </a:r>
            <a:r>
              <a:rPr lang="en-US" dirty="0">
                <a:solidFill>
                  <a:srgbClr val="FF0000"/>
                </a:solidFill>
              </a:rPr>
              <a:t>33.11</a:t>
            </a:r>
          </a:p>
          <a:p>
            <a:endParaRPr lang="en-US" dirty="0"/>
          </a:p>
          <a:p>
            <a:r>
              <a:rPr lang="en-US" dirty="0"/>
              <a:t>MSE: </a:t>
            </a:r>
            <a:r>
              <a:rPr lang="en-US" dirty="0">
                <a:solidFill>
                  <a:srgbClr val="FF0000"/>
                </a:solidFill>
              </a:rPr>
              <a:t>1096.38</a:t>
            </a:r>
          </a:p>
          <a:p>
            <a:endParaRPr lang="en-US" dirty="0"/>
          </a:p>
          <a:p>
            <a:r>
              <a:rPr lang="en-US" dirty="0"/>
              <a:t>MAE: </a:t>
            </a:r>
            <a:r>
              <a:rPr lang="en-US" dirty="0">
                <a:solidFill>
                  <a:srgbClr val="FF0000"/>
                </a:solidFill>
              </a:rPr>
              <a:t>25.49</a:t>
            </a:r>
          </a:p>
          <a:p>
            <a:endParaRPr lang="en-US" dirty="0"/>
          </a:p>
          <a:p>
            <a:r>
              <a:rPr lang="en-US" dirty="0"/>
              <a:t>MAPE: </a:t>
            </a:r>
            <a:r>
              <a:rPr lang="en-US" dirty="0">
                <a:solidFill>
                  <a:srgbClr val="FF0000"/>
                </a:solidFill>
              </a:rPr>
              <a:t>8.94</a:t>
            </a:r>
          </a:p>
          <a:p>
            <a:endParaRPr lang="en-US" dirty="0"/>
          </a:p>
          <a:p>
            <a:r>
              <a:rPr lang="en-US" dirty="0"/>
              <a:t>R-Squared: </a:t>
            </a:r>
            <a:r>
              <a:rPr lang="en-US" dirty="0">
                <a:solidFill>
                  <a:srgbClr val="FF0000"/>
                </a:solidFill>
              </a:rPr>
              <a:t>0.92</a:t>
            </a:r>
          </a:p>
        </p:txBody>
      </p:sp>
    </p:spTree>
    <p:extLst>
      <p:ext uri="{BB962C8B-B14F-4D97-AF65-F5344CB8AC3E}">
        <p14:creationId xmlns:p14="http://schemas.microsoft.com/office/powerpoint/2010/main" val="169760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9FD8-5E73-22E1-FABA-52983BFC87D1}"/>
              </a:ext>
            </a:extLst>
          </p:cNvPr>
          <p:cNvSpPr>
            <a:spLocks noGrp="1"/>
          </p:cNvSpPr>
          <p:nvPr>
            <p:ph type="title"/>
          </p:nvPr>
        </p:nvSpPr>
        <p:spPr>
          <a:xfrm>
            <a:off x="477982" y="365125"/>
            <a:ext cx="10875818" cy="1325563"/>
          </a:xfrm>
        </p:spPr>
        <p:txBody>
          <a:bodyPr>
            <a:normAutofit/>
          </a:bodyPr>
          <a:lstStyle/>
          <a:p>
            <a:r>
              <a:rPr lang="en-US" b="1" i="1" u="sng" dirty="0">
                <a:cs typeface="Times New Roman" panose="02020603050405020304" pitchFamily="18" charset="0"/>
              </a:rPr>
              <a:t>Winter’s Multiplicative Model</a:t>
            </a:r>
          </a:p>
        </p:txBody>
      </p:sp>
      <p:sp>
        <p:nvSpPr>
          <p:cNvPr id="4" name="TextBox 3">
            <a:extLst>
              <a:ext uri="{FF2B5EF4-FFF2-40B4-BE49-F238E27FC236}">
                <a16:creationId xmlns:a16="http://schemas.microsoft.com/office/drawing/2014/main" id="{6467E125-2730-C4C7-4F0F-D95F009A86DE}"/>
              </a:ext>
            </a:extLst>
          </p:cNvPr>
          <p:cNvSpPr txBox="1"/>
          <p:nvPr/>
        </p:nvSpPr>
        <p:spPr>
          <a:xfrm>
            <a:off x="477982" y="1920240"/>
            <a:ext cx="478536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Takes Seasonality into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Useful for forecasting time series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Changes with the data to remain adaptable</a:t>
            </a:r>
          </a:p>
        </p:txBody>
      </p:sp>
      <p:sp>
        <p:nvSpPr>
          <p:cNvPr id="5" name="TextBox 4">
            <a:extLst>
              <a:ext uri="{FF2B5EF4-FFF2-40B4-BE49-F238E27FC236}">
                <a16:creationId xmlns:a16="http://schemas.microsoft.com/office/drawing/2014/main" id="{F32457B0-377C-9671-0CB7-4DDD8328AA32}"/>
              </a:ext>
            </a:extLst>
          </p:cNvPr>
          <p:cNvSpPr txBox="1"/>
          <p:nvPr/>
        </p:nvSpPr>
        <p:spPr>
          <a:xfrm>
            <a:off x="7696200" y="1690688"/>
            <a:ext cx="3657600" cy="2031325"/>
          </a:xfrm>
          <a:prstGeom prst="rect">
            <a:avLst/>
          </a:prstGeom>
          <a:noFill/>
        </p:spPr>
        <p:txBody>
          <a:bodyPr wrap="square" rtlCol="0">
            <a:spAutoFit/>
          </a:bodyPr>
          <a:lstStyle/>
          <a:p>
            <a:r>
              <a:rPr lang="en-US" b="1" i="1" u="sng" dirty="0"/>
              <a:t>Monthly Predictions</a:t>
            </a:r>
          </a:p>
          <a:p>
            <a:endParaRPr lang="en-US" dirty="0"/>
          </a:p>
          <a:p>
            <a:r>
              <a:rPr lang="en-US" dirty="0"/>
              <a:t>October 2024: </a:t>
            </a:r>
            <a:r>
              <a:rPr lang="en-US" dirty="0">
                <a:solidFill>
                  <a:srgbClr val="FF0000"/>
                </a:solidFill>
              </a:rPr>
              <a:t>443</a:t>
            </a:r>
          </a:p>
          <a:p>
            <a:endParaRPr lang="en-US" dirty="0"/>
          </a:p>
          <a:p>
            <a:r>
              <a:rPr lang="en-US" dirty="0"/>
              <a:t>November 2024: </a:t>
            </a:r>
            <a:r>
              <a:rPr lang="en-US" dirty="0">
                <a:solidFill>
                  <a:srgbClr val="FF0000"/>
                </a:solidFill>
              </a:rPr>
              <a:t>388</a:t>
            </a:r>
          </a:p>
          <a:p>
            <a:endParaRPr lang="en-US" dirty="0"/>
          </a:p>
          <a:p>
            <a:r>
              <a:rPr lang="en-US" dirty="0"/>
              <a:t>December 2024: </a:t>
            </a:r>
            <a:r>
              <a:rPr lang="en-US" dirty="0">
                <a:solidFill>
                  <a:srgbClr val="FF0000"/>
                </a:solidFill>
              </a:rPr>
              <a:t>428</a:t>
            </a:r>
          </a:p>
        </p:txBody>
      </p:sp>
    </p:spTree>
    <p:extLst>
      <p:ext uri="{BB962C8B-B14F-4D97-AF65-F5344CB8AC3E}">
        <p14:creationId xmlns:p14="http://schemas.microsoft.com/office/powerpoint/2010/main" val="123551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0D55-FD7E-63B9-B233-AB4CD4C50E6C}"/>
              </a:ext>
            </a:extLst>
          </p:cNvPr>
          <p:cNvSpPr>
            <a:spLocks noGrp="1"/>
          </p:cNvSpPr>
          <p:nvPr>
            <p:ph type="title"/>
          </p:nvPr>
        </p:nvSpPr>
        <p:spPr>
          <a:xfrm>
            <a:off x="838200" y="365125"/>
            <a:ext cx="10515600" cy="1325563"/>
          </a:xfrm>
        </p:spPr>
        <p:txBody>
          <a:bodyPr/>
          <a:lstStyle/>
          <a:p>
            <a:r>
              <a:rPr lang="en-US" b="1" i="1" u="sng" dirty="0"/>
              <a:t>Winter’s Multiplicative Model</a:t>
            </a:r>
          </a:p>
        </p:txBody>
      </p:sp>
      <p:pic>
        <p:nvPicPr>
          <p:cNvPr id="4" name="Picture 3">
            <a:extLst>
              <a:ext uri="{FF2B5EF4-FFF2-40B4-BE49-F238E27FC236}">
                <a16:creationId xmlns:a16="http://schemas.microsoft.com/office/drawing/2014/main" id="{5F522E94-9FD8-0CD6-E6EB-E19FD53194BE}"/>
              </a:ext>
            </a:extLst>
          </p:cNvPr>
          <p:cNvPicPr>
            <a:picLocks noChangeAspect="1"/>
          </p:cNvPicPr>
          <p:nvPr/>
        </p:nvPicPr>
        <p:blipFill>
          <a:blip r:embed="rId2"/>
          <a:stretch>
            <a:fillRect/>
          </a:stretch>
        </p:blipFill>
        <p:spPr>
          <a:xfrm>
            <a:off x="5486400" y="1690687"/>
            <a:ext cx="6641123" cy="5081841"/>
          </a:xfrm>
          <a:prstGeom prst="rect">
            <a:avLst/>
          </a:prstGeom>
        </p:spPr>
      </p:pic>
      <p:sp>
        <p:nvSpPr>
          <p:cNvPr id="5" name="TextBox 4">
            <a:extLst>
              <a:ext uri="{FF2B5EF4-FFF2-40B4-BE49-F238E27FC236}">
                <a16:creationId xmlns:a16="http://schemas.microsoft.com/office/drawing/2014/main" id="{9CF68C31-A282-511B-899F-7FF14F01C810}"/>
              </a:ext>
            </a:extLst>
          </p:cNvPr>
          <p:cNvSpPr txBox="1"/>
          <p:nvPr/>
        </p:nvSpPr>
        <p:spPr>
          <a:xfrm>
            <a:off x="838200" y="1805940"/>
            <a:ext cx="4316730" cy="2585323"/>
          </a:xfrm>
          <a:prstGeom prst="rect">
            <a:avLst/>
          </a:prstGeom>
          <a:noFill/>
        </p:spPr>
        <p:txBody>
          <a:bodyPr wrap="square" rtlCol="0">
            <a:spAutoFit/>
          </a:bodyPr>
          <a:lstStyle/>
          <a:p>
            <a:r>
              <a:rPr lang="en-US" dirty="0"/>
              <a:t>RMSE: </a:t>
            </a:r>
            <a:r>
              <a:rPr lang="en-US" dirty="0">
                <a:solidFill>
                  <a:srgbClr val="FF0000"/>
                </a:solidFill>
              </a:rPr>
              <a:t>10.7</a:t>
            </a:r>
          </a:p>
          <a:p>
            <a:endParaRPr lang="en-US" dirty="0"/>
          </a:p>
          <a:p>
            <a:r>
              <a:rPr lang="en-US" dirty="0"/>
              <a:t>MAE: </a:t>
            </a:r>
            <a:r>
              <a:rPr lang="en-US" dirty="0">
                <a:solidFill>
                  <a:srgbClr val="FF0000"/>
                </a:solidFill>
              </a:rPr>
              <a:t>7.99</a:t>
            </a:r>
          </a:p>
          <a:p>
            <a:endParaRPr lang="en-US" dirty="0"/>
          </a:p>
          <a:p>
            <a:r>
              <a:rPr lang="en-US" dirty="0"/>
              <a:t>MAPE: </a:t>
            </a:r>
            <a:r>
              <a:rPr lang="en-US" dirty="0">
                <a:solidFill>
                  <a:srgbClr val="FF0000"/>
                </a:solidFill>
              </a:rPr>
              <a:t>3.093</a:t>
            </a:r>
          </a:p>
          <a:p>
            <a:endParaRPr lang="en-US" dirty="0"/>
          </a:p>
          <a:p>
            <a:r>
              <a:rPr lang="en-US" dirty="0"/>
              <a:t>MSE: </a:t>
            </a:r>
            <a:r>
              <a:rPr lang="en-US" dirty="0">
                <a:solidFill>
                  <a:srgbClr val="FF0000"/>
                </a:solidFill>
              </a:rPr>
              <a:t>114.49</a:t>
            </a:r>
          </a:p>
          <a:p>
            <a:endParaRPr lang="en-US" dirty="0"/>
          </a:p>
          <a:p>
            <a:r>
              <a:rPr lang="en-US" dirty="0"/>
              <a:t>R-Squared: </a:t>
            </a:r>
            <a:r>
              <a:rPr lang="en-US" dirty="0">
                <a:solidFill>
                  <a:srgbClr val="FF0000"/>
                </a:solidFill>
              </a:rPr>
              <a:t>0.99</a:t>
            </a:r>
          </a:p>
        </p:txBody>
      </p:sp>
    </p:spTree>
    <p:extLst>
      <p:ext uri="{BB962C8B-B14F-4D97-AF65-F5344CB8AC3E}">
        <p14:creationId xmlns:p14="http://schemas.microsoft.com/office/powerpoint/2010/main" val="262790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B0B63C-0CB1-F6A3-BB8D-5CBDD8E000F7}"/>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i="1" u="sng" kern="1200">
                <a:solidFill>
                  <a:srgbClr val="FFFFFF"/>
                </a:solidFill>
                <a:latin typeface="+mj-lt"/>
                <a:ea typeface="+mj-ea"/>
                <a:cs typeface="+mj-cs"/>
              </a:rPr>
              <a:t>Moving Averages</a:t>
            </a:r>
          </a:p>
        </p:txBody>
      </p:sp>
      <p:graphicFrame>
        <p:nvGraphicFramePr>
          <p:cNvPr id="5" name="TextBox 2">
            <a:extLst>
              <a:ext uri="{FF2B5EF4-FFF2-40B4-BE49-F238E27FC236}">
                <a16:creationId xmlns:a16="http://schemas.microsoft.com/office/drawing/2014/main" id="{622F8E9C-120D-E7BE-3EFB-3F7CB213F48C}"/>
              </a:ext>
            </a:extLst>
          </p:cNvPr>
          <p:cNvGraphicFramePr/>
          <p:nvPr>
            <p:extLst>
              <p:ext uri="{D42A27DB-BD31-4B8C-83A1-F6EECF244321}">
                <p14:modId xmlns:p14="http://schemas.microsoft.com/office/powerpoint/2010/main" val="18482820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Scales of justice outline">
            <a:extLst>
              <a:ext uri="{FF2B5EF4-FFF2-40B4-BE49-F238E27FC236}">
                <a16:creationId xmlns:a16="http://schemas.microsoft.com/office/drawing/2014/main" id="{840F4B73-19E7-2570-4507-ABF084423E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475768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3823</TotalTime>
  <Words>610</Words>
  <Application>Microsoft Office PowerPoint</Application>
  <PresentationFormat>Widescreen</PresentationFormat>
  <Paragraphs>192</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 Chancery</vt:lpstr>
      <vt:lpstr>Aptos</vt:lpstr>
      <vt:lpstr>Aptos Black</vt:lpstr>
      <vt:lpstr>Aptos Display</vt:lpstr>
      <vt:lpstr>Arial</vt:lpstr>
      <vt:lpstr>Perpetua</vt:lpstr>
      <vt:lpstr>Times New Roman</vt:lpstr>
      <vt:lpstr>Wingdings</vt:lpstr>
      <vt:lpstr>Office Theme</vt:lpstr>
      <vt:lpstr>FORECASTING Air Passenger Data GROUP PROJECT DSCI 4510 </vt:lpstr>
      <vt:lpstr>PowerPoint Presentation</vt:lpstr>
      <vt:lpstr>Part 1 – Data Source and Characteristics</vt:lpstr>
      <vt:lpstr>About the Data</vt:lpstr>
      <vt:lpstr>Naïve Model</vt:lpstr>
      <vt:lpstr>Naïve Model</vt:lpstr>
      <vt:lpstr>Winter’s Multiplicative Model</vt:lpstr>
      <vt:lpstr>Winter’s Multiplicative Model</vt:lpstr>
      <vt:lpstr>Moving Averages</vt:lpstr>
      <vt:lpstr>3-Month Moving Average</vt:lpstr>
      <vt:lpstr>3-Month Moving Average</vt:lpstr>
      <vt:lpstr>6-Month Moving Average</vt:lpstr>
      <vt:lpstr>6-Month Moving Average</vt:lpstr>
      <vt:lpstr>9-Month Moving Average</vt:lpstr>
      <vt:lpstr>9-Month Moving Average</vt:lpstr>
      <vt:lpstr>Holt’s Method</vt:lpstr>
      <vt:lpstr>Holt’s Method</vt:lpstr>
      <vt:lpstr>Part 5 - Recommendation for managers</vt:lpstr>
      <vt:lpstr>   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magloire diala</dc:creator>
  <cp:lastModifiedBy>Dylan Conde</cp:lastModifiedBy>
  <cp:revision>6</cp:revision>
  <dcterms:created xsi:type="dcterms:W3CDTF">2024-10-18T17:47:27Z</dcterms:created>
  <dcterms:modified xsi:type="dcterms:W3CDTF">2024-10-22T01:30:50Z</dcterms:modified>
</cp:coreProperties>
</file>